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9" r:id="rId5"/>
    <p:sldId id="260" r:id="rId6"/>
    <p:sldId id="26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206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8" d="100"/>
          <a:sy n="108" d="100"/>
        </p:scale>
        <p:origin x="774"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2BDB41-9F35-469D-9D4A-36EEBA88F9A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6013915B-15E7-417D-89BE-BC69EA5784E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E1896CE7-C6B0-433D-BF46-CF2A6A6631A3}"/>
              </a:ext>
            </a:extLst>
          </p:cNvPr>
          <p:cNvSpPr>
            <a:spLocks noGrp="1"/>
          </p:cNvSpPr>
          <p:nvPr>
            <p:ph type="dt" sz="half" idx="10"/>
          </p:nvPr>
        </p:nvSpPr>
        <p:spPr/>
        <p:txBody>
          <a:bodyPr/>
          <a:lstStyle/>
          <a:p>
            <a:fld id="{738EC6B1-C7CA-4625-BCDE-BA06F5545563}" type="datetimeFigureOut">
              <a:rPr lang="en-GB" smtClean="0"/>
              <a:t>18/10/2024</a:t>
            </a:fld>
            <a:endParaRPr lang="en-GB"/>
          </a:p>
        </p:txBody>
      </p:sp>
      <p:sp>
        <p:nvSpPr>
          <p:cNvPr id="5" name="Footer Placeholder 4">
            <a:extLst>
              <a:ext uri="{FF2B5EF4-FFF2-40B4-BE49-F238E27FC236}">
                <a16:creationId xmlns:a16="http://schemas.microsoft.com/office/drawing/2014/main" id="{19311BB5-28F8-45CB-A696-89BB59CDBE2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44C531A-A3EF-44D3-A810-2A16124A2617}"/>
              </a:ext>
            </a:extLst>
          </p:cNvPr>
          <p:cNvSpPr>
            <a:spLocks noGrp="1"/>
          </p:cNvSpPr>
          <p:nvPr>
            <p:ph type="sldNum" sz="quarter" idx="12"/>
          </p:nvPr>
        </p:nvSpPr>
        <p:spPr/>
        <p:txBody>
          <a:bodyPr/>
          <a:lstStyle/>
          <a:p>
            <a:fld id="{E1663E13-8EEE-49F0-A2D5-D38579AEB405}" type="slidenum">
              <a:rPr lang="en-GB" smtClean="0"/>
              <a:t>‹#›</a:t>
            </a:fld>
            <a:endParaRPr lang="en-GB"/>
          </a:p>
        </p:txBody>
      </p:sp>
    </p:spTree>
    <p:extLst>
      <p:ext uri="{BB962C8B-B14F-4D97-AF65-F5344CB8AC3E}">
        <p14:creationId xmlns:p14="http://schemas.microsoft.com/office/powerpoint/2010/main" val="18803811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A56272-E9CE-4299-AF12-F71E33C226EA}"/>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16392026-B444-4951-A00A-12EAD9103DA8}"/>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E4C3679-427E-474C-86F0-9D256B779594}"/>
              </a:ext>
            </a:extLst>
          </p:cNvPr>
          <p:cNvSpPr>
            <a:spLocks noGrp="1"/>
          </p:cNvSpPr>
          <p:nvPr>
            <p:ph type="dt" sz="half" idx="10"/>
          </p:nvPr>
        </p:nvSpPr>
        <p:spPr/>
        <p:txBody>
          <a:bodyPr/>
          <a:lstStyle/>
          <a:p>
            <a:fld id="{738EC6B1-C7CA-4625-BCDE-BA06F5545563}" type="datetimeFigureOut">
              <a:rPr lang="en-GB" smtClean="0"/>
              <a:t>18/10/2024</a:t>
            </a:fld>
            <a:endParaRPr lang="en-GB"/>
          </a:p>
        </p:txBody>
      </p:sp>
      <p:sp>
        <p:nvSpPr>
          <p:cNvPr id="5" name="Footer Placeholder 4">
            <a:extLst>
              <a:ext uri="{FF2B5EF4-FFF2-40B4-BE49-F238E27FC236}">
                <a16:creationId xmlns:a16="http://schemas.microsoft.com/office/drawing/2014/main" id="{EE875389-B0C1-4B4E-BA80-265B9D0BA26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239CE91-0915-40C5-A2A4-6EAF6945182A}"/>
              </a:ext>
            </a:extLst>
          </p:cNvPr>
          <p:cNvSpPr>
            <a:spLocks noGrp="1"/>
          </p:cNvSpPr>
          <p:nvPr>
            <p:ph type="sldNum" sz="quarter" idx="12"/>
          </p:nvPr>
        </p:nvSpPr>
        <p:spPr/>
        <p:txBody>
          <a:bodyPr/>
          <a:lstStyle/>
          <a:p>
            <a:fld id="{E1663E13-8EEE-49F0-A2D5-D38579AEB405}" type="slidenum">
              <a:rPr lang="en-GB" smtClean="0"/>
              <a:t>‹#›</a:t>
            </a:fld>
            <a:endParaRPr lang="en-GB"/>
          </a:p>
        </p:txBody>
      </p:sp>
    </p:spTree>
    <p:extLst>
      <p:ext uri="{BB962C8B-B14F-4D97-AF65-F5344CB8AC3E}">
        <p14:creationId xmlns:p14="http://schemas.microsoft.com/office/powerpoint/2010/main" val="35383031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C11B91C-5D14-4305-8E7A-FC0DFA2554F6}"/>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AF49F911-A84F-41C2-851C-ABB2BC4209D1}"/>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1970D5B-D827-4B00-A58D-82FBD4FC49A8}"/>
              </a:ext>
            </a:extLst>
          </p:cNvPr>
          <p:cNvSpPr>
            <a:spLocks noGrp="1"/>
          </p:cNvSpPr>
          <p:nvPr>
            <p:ph type="dt" sz="half" idx="10"/>
          </p:nvPr>
        </p:nvSpPr>
        <p:spPr/>
        <p:txBody>
          <a:bodyPr/>
          <a:lstStyle/>
          <a:p>
            <a:fld id="{738EC6B1-C7CA-4625-BCDE-BA06F5545563}" type="datetimeFigureOut">
              <a:rPr lang="en-GB" smtClean="0"/>
              <a:t>18/10/2024</a:t>
            </a:fld>
            <a:endParaRPr lang="en-GB"/>
          </a:p>
        </p:txBody>
      </p:sp>
      <p:sp>
        <p:nvSpPr>
          <p:cNvPr id="5" name="Footer Placeholder 4">
            <a:extLst>
              <a:ext uri="{FF2B5EF4-FFF2-40B4-BE49-F238E27FC236}">
                <a16:creationId xmlns:a16="http://schemas.microsoft.com/office/drawing/2014/main" id="{655E746A-9B42-4152-9ACB-56019BA2189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EE2D864-C9E8-4919-9956-F61BAC490A14}"/>
              </a:ext>
            </a:extLst>
          </p:cNvPr>
          <p:cNvSpPr>
            <a:spLocks noGrp="1"/>
          </p:cNvSpPr>
          <p:nvPr>
            <p:ph type="sldNum" sz="quarter" idx="12"/>
          </p:nvPr>
        </p:nvSpPr>
        <p:spPr/>
        <p:txBody>
          <a:bodyPr/>
          <a:lstStyle/>
          <a:p>
            <a:fld id="{E1663E13-8EEE-49F0-A2D5-D38579AEB405}" type="slidenum">
              <a:rPr lang="en-GB" smtClean="0"/>
              <a:t>‹#›</a:t>
            </a:fld>
            <a:endParaRPr lang="en-GB"/>
          </a:p>
        </p:txBody>
      </p:sp>
    </p:spTree>
    <p:extLst>
      <p:ext uri="{BB962C8B-B14F-4D97-AF65-F5344CB8AC3E}">
        <p14:creationId xmlns:p14="http://schemas.microsoft.com/office/powerpoint/2010/main" val="2622640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FD4531-5ECD-4957-8B3B-498F4A99D4A1}"/>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32B7D5DC-EFF3-43FA-AAE7-31E03DFAFEA1}"/>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5A06D3A-7FE0-44CB-A24C-6429C3987ED7}"/>
              </a:ext>
            </a:extLst>
          </p:cNvPr>
          <p:cNvSpPr>
            <a:spLocks noGrp="1"/>
          </p:cNvSpPr>
          <p:nvPr>
            <p:ph type="dt" sz="half" idx="10"/>
          </p:nvPr>
        </p:nvSpPr>
        <p:spPr/>
        <p:txBody>
          <a:bodyPr/>
          <a:lstStyle/>
          <a:p>
            <a:fld id="{738EC6B1-C7CA-4625-BCDE-BA06F5545563}" type="datetimeFigureOut">
              <a:rPr lang="en-GB" smtClean="0"/>
              <a:t>18/10/2024</a:t>
            </a:fld>
            <a:endParaRPr lang="en-GB"/>
          </a:p>
        </p:txBody>
      </p:sp>
      <p:sp>
        <p:nvSpPr>
          <p:cNvPr id="5" name="Footer Placeholder 4">
            <a:extLst>
              <a:ext uri="{FF2B5EF4-FFF2-40B4-BE49-F238E27FC236}">
                <a16:creationId xmlns:a16="http://schemas.microsoft.com/office/drawing/2014/main" id="{37F1AE7A-7733-498C-9B55-FA7B8F0D036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133C301-B460-489A-ACD6-9536039FA399}"/>
              </a:ext>
            </a:extLst>
          </p:cNvPr>
          <p:cNvSpPr>
            <a:spLocks noGrp="1"/>
          </p:cNvSpPr>
          <p:nvPr>
            <p:ph type="sldNum" sz="quarter" idx="12"/>
          </p:nvPr>
        </p:nvSpPr>
        <p:spPr/>
        <p:txBody>
          <a:bodyPr/>
          <a:lstStyle/>
          <a:p>
            <a:fld id="{E1663E13-8EEE-49F0-A2D5-D38579AEB405}" type="slidenum">
              <a:rPr lang="en-GB" smtClean="0"/>
              <a:t>‹#›</a:t>
            </a:fld>
            <a:endParaRPr lang="en-GB"/>
          </a:p>
        </p:txBody>
      </p:sp>
    </p:spTree>
    <p:extLst>
      <p:ext uri="{BB962C8B-B14F-4D97-AF65-F5344CB8AC3E}">
        <p14:creationId xmlns:p14="http://schemas.microsoft.com/office/powerpoint/2010/main" val="42273765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5E5461-7FAB-4530-BCB4-C569A78B095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59C392D5-9C5C-45B1-8406-554E8C29484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3286E426-5B67-494A-BC05-7C82CE5B1302}"/>
              </a:ext>
            </a:extLst>
          </p:cNvPr>
          <p:cNvSpPr>
            <a:spLocks noGrp="1"/>
          </p:cNvSpPr>
          <p:nvPr>
            <p:ph type="dt" sz="half" idx="10"/>
          </p:nvPr>
        </p:nvSpPr>
        <p:spPr/>
        <p:txBody>
          <a:bodyPr/>
          <a:lstStyle/>
          <a:p>
            <a:fld id="{738EC6B1-C7CA-4625-BCDE-BA06F5545563}" type="datetimeFigureOut">
              <a:rPr lang="en-GB" smtClean="0"/>
              <a:t>18/10/2024</a:t>
            </a:fld>
            <a:endParaRPr lang="en-GB"/>
          </a:p>
        </p:txBody>
      </p:sp>
      <p:sp>
        <p:nvSpPr>
          <p:cNvPr id="5" name="Footer Placeholder 4">
            <a:extLst>
              <a:ext uri="{FF2B5EF4-FFF2-40B4-BE49-F238E27FC236}">
                <a16:creationId xmlns:a16="http://schemas.microsoft.com/office/drawing/2014/main" id="{79B80540-7DD1-4903-8992-CBCD8E738CA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5F75FC1-1691-4A73-955A-2DAD4E61F405}"/>
              </a:ext>
            </a:extLst>
          </p:cNvPr>
          <p:cNvSpPr>
            <a:spLocks noGrp="1"/>
          </p:cNvSpPr>
          <p:nvPr>
            <p:ph type="sldNum" sz="quarter" idx="12"/>
          </p:nvPr>
        </p:nvSpPr>
        <p:spPr/>
        <p:txBody>
          <a:bodyPr/>
          <a:lstStyle/>
          <a:p>
            <a:fld id="{E1663E13-8EEE-49F0-A2D5-D38579AEB405}" type="slidenum">
              <a:rPr lang="en-GB" smtClean="0"/>
              <a:t>‹#›</a:t>
            </a:fld>
            <a:endParaRPr lang="en-GB"/>
          </a:p>
        </p:txBody>
      </p:sp>
    </p:spTree>
    <p:extLst>
      <p:ext uri="{BB962C8B-B14F-4D97-AF65-F5344CB8AC3E}">
        <p14:creationId xmlns:p14="http://schemas.microsoft.com/office/powerpoint/2010/main" val="25809709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65B7BC-2A8A-4C78-98F1-8000766EF3F3}"/>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2DDC4C71-7FE6-44CB-A2B8-4FFDEF0EB35F}"/>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C251050C-7B34-41AC-820C-12FC4F34A879}"/>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38764B39-8264-49D4-BF53-A3D8DECBC234}"/>
              </a:ext>
            </a:extLst>
          </p:cNvPr>
          <p:cNvSpPr>
            <a:spLocks noGrp="1"/>
          </p:cNvSpPr>
          <p:nvPr>
            <p:ph type="dt" sz="half" idx="10"/>
          </p:nvPr>
        </p:nvSpPr>
        <p:spPr/>
        <p:txBody>
          <a:bodyPr/>
          <a:lstStyle/>
          <a:p>
            <a:fld id="{738EC6B1-C7CA-4625-BCDE-BA06F5545563}" type="datetimeFigureOut">
              <a:rPr lang="en-GB" smtClean="0"/>
              <a:t>18/10/2024</a:t>
            </a:fld>
            <a:endParaRPr lang="en-GB"/>
          </a:p>
        </p:txBody>
      </p:sp>
      <p:sp>
        <p:nvSpPr>
          <p:cNvPr id="6" name="Footer Placeholder 5">
            <a:extLst>
              <a:ext uri="{FF2B5EF4-FFF2-40B4-BE49-F238E27FC236}">
                <a16:creationId xmlns:a16="http://schemas.microsoft.com/office/drawing/2014/main" id="{9F57B583-A036-4C29-B6DD-7BCE3DCBB2E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C2AE978-0F9E-4D17-B4AA-D6E459896906}"/>
              </a:ext>
            </a:extLst>
          </p:cNvPr>
          <p:cNvSpPr>
            <a:spLocks noGrp="1"/>
          </p:cNvSpPr>
          <p:nvPr>
            <p:ph type="sldNum" sz="quarter" idx="12"/>
          </p:nvPr>
        </p:nvSpPr>
        <p:spPr/>
        <p:txBody>
          <a:bodyPr/>
          <a:lstStyle/>
          <a:p>
            <a:fld id="{E1663E13-8EEE-49F0-A2D5-D38579AEB405}" type="slidenum">
              <a:rPr lang="en-GB" smtClean="0"/>
              <a:t>‹#›</a:t>
            </a:fld>
            <a:endParaRPr lang="en-GB"/>
          </a:p>
        </p:txBody>
      </p:sp>
    </p:spTree>
    <p:extLst>
      <p:ext uri="{BB962C8B-B14F-4D97-AF65-F5344CB8AC3E}">
        <p14:creationId xmlns:p14="http://schemas.microsoft.com/office/powerpoint/2010/main" val="36017917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C2405F-273E-41C1-AD19-290292953AF9}"/>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D0B1B4EF-F9F6-44A3-8108-7AE2E566734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B0C023FF-4EC6-42CD-9653-FD36882C0C5A}"/>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7BE4AF16-FCE0-4157-B96E-C0C9EA7148E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7B674D48-3F9D-4424-8EE2-4AA04424D7CE}"/>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CE70A006-29C3-4DF8-B017-A8D8A0F5F8C4}"/>
              </a:ext>
            </a:extLst>
          </p:cNvPr>
          <p:cNvSpPr>
            <a:spLocks noGrp="1"/>
          </p:cNvSpPr>
          <p:nvPr>
            <p:ph type="dt" sz="half" idx="10"/>
          </p:nvPr>
        </p:nvSpPr>
        <p:spPr/>
        <p:txBody>
          <a:bodyPr/>
          <a:lstStyle/>
          <a:p>
            <a:fld id="{738EC6B1-C7CA-4625-BCDE-BA06F5545563}" type="datetimeFigureOut">
              <a:rPr lang="en-GB" smtClean="0"/>
              <a:t>18/10/2024</a:t>
            </a:fld>
            <a:endParaRPr lang="en-GB"/>
          </a:p>
        </p:txBody>
      </p:sp>
      <p:sp>
        <p:nvSpPr>
          <p:cNvPr id="8" name="Footer Placeholder 7">
            <a:extLst>
              <a:ext uri="{FF2B5EF4-FFF2-40B4-BE49-F238E27FC236}">
                <a16:creationId xmlns:a16="http://schemas.microsoft.com/office/drawing/2014/main" id="{018BEE6D-85C2-4623-9F87-20265AA34F5D}"/>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233822AC-A6D0-4D50-B357-E70C0C7F98E5}"/>
              </a:ext>
            </a:extLst>
          </p:cNvPr>
          <p:cNvSpPr>
            <a:spLocks noGrp="1"/>
          </p:cNvSpPr>
          <p:nvPr>
            <p:ph type="sldNum" sz="quarter" idx="12"/>
          </p:nvPr>
        </p:nvSpPr>
        <p:spPr/>
        <p:txBody>
          <a:bodyPr/>
          <a:lstStyle/>
          <a:p>
            <a:fld id="{E1663E13-8EEE-49F0-A2D5-D38579AEB405}" type="slidenum">
              <a:rPr lang="en-GB" smtClean="0"/>
              <a:t>‹#›</a:t>
            </a:fld>
            <a:endParaRPr lang="en-GB"/>
          </a:p>
        </p:txBody>
      </p:sp>
    </p:spTree>
    <p:extLst>
      <p:ext uri="{BB962C8B-B14F-4D97-AF65-F5344CB8AC3E}">
        <p14:creationId xmlns:p14="http://schemas.microsoft.com/office/powerpoint/2010/main" val="41405373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52EA8B-3527-44BB-9946-BE6C7D51010A}"/>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531BCC61-87E5-4EDF-8744-2EF1338A5F59}"/>
              </a:ext>
            </a:extLst>
          </p:cNvPr>
          <p:cNvSpPr>
            <a:spLocks noGrp="1"/>
          </p:cNvSpPr>
          <p:nvPr>
            <p:ph type="dt" sz="half" idx="10"/>
          </p:nvPr>
        </p:nvSpPr>
        <p:spPr/>
        <p:txBody>
          <a:bodyPr/>
          <a:lstStyle/>
          <a:p>
            <a:fld id="{738EC6B1-C7CA-4625-BCDE-BA06F5545563}" type="datetimeFigureOut">
              <a:rPr lang="en-GB" smtClean="0"/>
              <a:t>18/10/2024</a:t>
            </a:fld>
            <a:endParaRPr lang="en-GB"/>
          </a:p>
        </p:txBody>
      </p:sp>
      <p:sp>
        <p:nvSpPr>
          <p:cNvPr id="4" name="Footer Placeholder 3">
            <a:extLst>
              <a:ext uri="{FF2B5EF4-FFF2-40B4-BE49-F238E27FC236}">
                <a16:creationId xmlns:a16="http://schemas.microsoft.com/office/drawing/2014/main" id="{BAA89772-6DAA-4A1B-A721-3F1EC91C3083}"/>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39A181AA-90F3-483F-83F2-8163164AB0FD}"/>
              </a:ext>
            </a:extLst>
          </p:cNvPr>
          <p:cNvSpPr>
            <a:spLocks noGrp="1"/>
          </p:cNvSpPr>
          <p:nvPr>
            <p:ph type="sldNum" sz="quarter" idx="12"/>
          </p:nvPr>
        </p:nvSpPr>
        <p:spPr/>
        <p:txBody>
          <a:bodyPr/>
          <a:lstStyle/>
          <a:p>
            <a:fld id="{E1663E13-8EEE-49F0-A2D5-D38579AEB405}" type="slidenum">
              <a:rPr lang="en-GB" smtClean="0"/>
              <a:t>‹#›</a:t>
            </a:fld>
            <a:endParaRPr lang="en-GB"/>
          </a:p>
        </p:txBody>
      </p:sp>
    </p:spTree>
    <p:extLst>
      <p:ext uri="{BB962C8B-B14F-4D97-AF65-F5344CB8AC3E}">
        <p14:creationId xmlns:p14="http://schemas.microsoft.com/office/powerpoint/2010/main" val="2152769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0E016C5-F79B-4E28-A0FE-E9CC58D42547}"/>
              </a:ext>
            </a:extLst>
          </p:cNvPr>
          <p:cNvSpPr>
            <a:spLocks noGrp="1"/>
          </p:cNvSpPr>
          <p:nvPr>
            <p:ph type="dt" sz="half" idx="10"/>
          </p:nvPr>
        </p:nvSpPr>
        <p:spPr/>
        <p:txBody>
          <a:bodyPr/>
          <a:lstStyle/>
          <a:p>
            <a:fld id="{738EC6B1-C7CA-4625-BCDE-BA06F5545563}" type="datetimeFigureOut">
              <a:rPr lang="en-GB" smtClean="0"/>
              <a:t>18/10/2024</a:t>
            </a:fld>
            <a:endParaRPr lang="en-GB"/>
          </a:p>
        </p:txBody>
      </p:sp>
      <p:sp>
        <p:nvSpPr>
          <p:cNvPr id="3" name="Footer Placeholder 2">
            <a:extLst>
              <a:ext uri="{FF2B5EF4-FFF2-40B4-BE49-F238E27FC236}">
                <a16:creationId xmlns:a16="http://schemas.microsoft.com/office/drawing/2014/main" id="{F263BFBA-926D-4F7A-AD3D-4A222AF90DC7}"/>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D8837741-A8C0-4287-99EB-AAA31933D703}"/>
              </a:ext>
            </a:extLst>
          </p:cNvPr>
          <p:cNvSpPr>
            <a:spLocks noGrp="1"/>
          </p:cNvSpPr>
          <p:nvPr>
            <p:ph type="sldNum" sz="quarter" idx="12"/>
          </p:nvPr>
        </p:nvSpPr>
        <p:spPr/>
        <p:txBody>
          <a:bodyPr/>
          <a:lstStyle/>
          <a:p>
            <a:fld id="{E1663E13-8EEE-49F0-A2D5-D38579AEB405}" type="slidenum">
              <a:rPr lang="en-GB" smtClean="0"/>
              <a:t>‹#›</a:t>
            </a:fld>
            <a:endParaRPr lang="en-GB"/>
          </a:p>
        </p:txBody>
      </p:sp>
    </p:spTree>
    <p:extLst>
      <p:ext uri="{BB962C8B-B14F-4D97-AF65-F5344CB8AC3E}">
        <p14:creationId xmlns:p14="http://schemas.microsoft.com/office/powerpoint/2010/main" val="31359495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8B5F47-43C9-43AF-9CC3-EA5608DDE47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5FCDE17D-1A98-46BB-8463-2431F8D16A4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1EE4D642-1AFA-4326-9B1F-755FAD73840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3068EDE4-436A-47C5-9BC0-E21C14EA01B6}"/>
              </a:ext>
            </a:extLst>
          </p:cNvPr>
          <p:cNvSpPr>
            <a:spLocks noGrp="1"/>
          </p:cNvSpPr>
          <p:nvPr>
            <p:ph type="dt" sz="half" idx="10"/>
          </p:nvPr>
        </p:nvSpPr>
        <p:spPr/>
        <p:txBody>
          <a:bodyPr/>
          <a:lstStyle/>
          <a:p>
            <a:fld id="{738EC6B1-C7CA-4625-BCDE-BA06F5545563}" type="datetimeFigureOut">
              <a:rPr lang="en-GB" smtClean="0"/>
              <a:t>18/10/2024</a:t>
            </a:fld>
            <a:endParaRPr lang="en-GB"/>
          </a:p>
        </p:txBody>
      </p:sp>
      <p:sp>
        <p:nvSpPr>
          <p:cNvPr id="6" name="Footer Placeholder 5">
            <a:extLst>
              <a:ext uri="{FF2B5EF4-FFF2-40B4-BE49-F238E27FC236}">
                <a16:creationId xmlns:a16="http://schemas.microsoft.com/office/drawing/2014/main" id="{FD891DDA-822F-44BD-8659-A3CC7AA0B56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3FDBA9F9-BAE0-47BF-BC1D-FF707A3739A5}"/>
              </a:ext>
            </a:extLst>
          </p:cNvPr>
          <p:cNvSpPr>
            <a:spLocks noGrp="1"/>
          </p:cNvSpPr>
          <p:nvPr>
            <p:ph type="sldNum" sz="quarter" idx="12"/>
          </p:nvPr>
        </p:nvSpPr>
        <p:spPr/>
        <p:txBody>
          <a:bodyPr/>
          <a:lstStyle/>
          <a:p>
            <a:fld id="{E1663E13-8EEE-49F0-A2D5-D38579AEB405}" type="slidenum">
              <a:rPr lang="en-GB" smtClean="0"/>
              <a:t>‹#›</a:t>
            </a:fld>
            <a:endParaRPr lang="en-GB"/>
          </a:p>
        </p:txBody>
      </p:sp>
    </p:spTree>
    <p:extLst>
      <p:ext uri="{BB962C8B-B14F-4D97-AF65-F5344CB8AC3E}">
        <p14:creationId xmlns:p14="http://schemas.microsoft.com/office/powerpoint/2010/main" val="15508747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818A2B-44F7-4A8A-B3DA-872C8A8E625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C695F6F2-6DE6-4801-BAB1-B65B8F38F8C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0F254F68-EC30-4452-AC4A-645E2D7FEEB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252C8694-32FB-4BA3-AAAF-AF45B29747AC}"/>
              </a:ext>
            </a:extLst>
          </p:cNvPr>
          <p:cNvSpPr>
            <a:spLocks noGrp="1"/>
          </p:cNvSpPr>
          <p:nvPr>
            <p:ph type="dt" sz="half" idx="10"/>
          </p:nvPr>
        </p:nvSpPr>
        <p:spPr/>
        <p:txBody>
          <a:bodyPr/>
          <a:lstStyle/>
          <a:p>
            <a:fld id="{738EC6B1-C7CA-4625-BCDE-BA06F5545563}" type="datetimeFigureOut">
              <a:rPr lang="en-GB" smtClean="0"/>
              <a:t>18/10/2024</a:t>
            </a:fld>
            <a:endParaRPr lang="en-GB"/>
          </a:p>
        </p:txBody>
      </p:sp>
      <p:sp>
        <p:nvSpPr>
          <p:cNvPr id="6" name="Footer Placeholder 5">
            <a:extLst>
              <a:ext uri="{FF2B5EF4-FFF2-40B4-BE49-F238E27FC236}">
                <a16:creationId xmlns:a16="http://schemas.microsoft.com/office/drawing/2014/main" id="{4ACF67C0-ED7F-4739-9285-F0A969ED368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3822981B-C50A-40DE-AB27-CFA86297F14C}"/>
              </a:ext>
            </a:extLst>
          </p:cNvPr>
          <p:cNvSpPr>
            <a:spLocks noGrp="1"/>
          </p:cNvSpPr>
          <p:nvPr>
            <p:ph type="sldNum" sz="quarter" idx="12"/>
          </p:nvPr>
        </p:nvSpPr>
        <p:spPr/>
        <p:txBody>
          <a:bodyPr/>
          <a:lstStyle/>
          <a:p>
            <a:fld id="{E1663E13-8EEE-49F0-A2D5-D38579AEB405}" type="slidenum">
              <a:rPr lang="en-GB" smtClean="0"/>
              <a:t>‹#›</a:t>
            </a:fld>
            <a:endParaRPr lang="en-GB"/>
          </a:p>
        </p:txBody>
      </p:sp>
    </p:spTree>
    <p:extLst>
      <p:ext uri="{BB962C8B-B14F-4D97-AF65-F5344CB8AC3E}">
        <p14:creationId xmlns:p14="http://schemas.microsoft.com/office/powerpoint/2010/main" val="2658535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0C41D8E-3C6D-4517-9AE8-F2D285A10E6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8EBCDC27-12F2-4730-8A17-3C38DAB00DF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1DF95F3-F07E-488D-998B-03FD0CF1300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EC6B1-C7CA-4625-BCDE-BA06F5545563}" type="datetimeFigureOut">
              <a:rPr lang="en-GB" smtClean="0"/>
              <a:t>18/10/2024</a:t>
            </a:fld>
            <a:endParaRPr lang="en-GB"/>
          </a:p>
        </p:txBody>
      </p:sp>
      <p:sp>
        <p:nvSpPr>
          <p:cNvPr id="5" name="Footer Placeholder 4">
            <a:extLst>
              <a:ext uri="{FF2B5EF4-FFF2-40B4-BE49-F238E27FC236}">
                <a16:creationId xmlns:a16="http://schemas.microsoft.com/office/drawing/2014/main" id="{0A5C8A0B-DCFF-4357-B5F2-47F46AD95CB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E2DE4F89-7490-49CC-AF71-60C7A25AA1E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1663E13-8EEE-49F0-A2D5-D38579AEB405}" type="slidenum">
              <a:rPr lang="en-GB" smtClean="0"/>
              <a:t>‹#›</a:t>
            </a:fld>
            <a:endParaRPr lang="en-GB"/>
          </a:p>
        </p:txBody>
      </p:sp>
    </p:spTree>
    <p:extLst>
      <p:ext uri="{BB962C8B-B14F-4D97-AF65-F5344CB8AC3E}">
        <p14:creationId xmlns:p14="http://schemas.microsoft.com/office/powerpoint/2010/main" val="22381670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93E33255-56BB-4D0F-9DAF-7E8624516753}"/>
              </a:ext>
            </a:extLst>
          </p:cNvPr>
          <p:cNvGraphicFramePr>
            <a:graphicFrameLocks noGrp="1"/>
          </p:cNvGraphicFramePr>
          <p:nvPr>
            <p:extLst>
              <p:ext uri="{D42A27DB-BD31-4B8C-83A1-F6EECF244321}">
                <p14:modId xmlns:p14="http://schemas.microsoft.com/office/powerpoint/2010/main" val="907947763"/>
              </p:ext>
            </p:extLst>
          </p:nvPr>
        </p:nvGraphicFramePr>
        <p:xfrm>
          <a:off x="57226" y="497233"/>
          <a:ext cx="12053576" cy="6274312"/>
        </p:xfrm>
        <a:graphic>
          <a:graphicData uri="http://schemas.openxmlformats.org/drawingml/2006/table">
            <a:tbl>
              <a:tblPr firstRow="1" bandRow="1">
                <a:tableStyleId>{5940675A-B579-460E-94D1-54222C63F5DA}</a:tableStyleId>
              </a:tblPr>
              <a:tblGrid>
                <a:gridCol w="687899">
                  <a:extLst>
                    <a:ext uri="{9D8B030D-6E8A-4147-A177-3AD203B41FA5}">
                      <a16:colId xmlns:a16="http://schemas.microsoft.com/office/drawing/2014/main" val="3473107372"/>
                    </a:ext>
                  </a:extLst>
                </a:gridCol>
                <a:gridCol w="2022475">
                  <a:extLst>
                    <a:ext uri="{9D8B030D-6E8A-4147-A177-3AD203B41FA5}">
                      <a16:colId xmlns:a16="http://schemas.microsoft.com/office/drawing/2014/main" val="1515706275"/>
                    </a:ext>
                  </a:extLst>
                </a:gridCol>
                <a:gridCol w="2157533">
                  <a:extLst>
                    <a:ext uri="{9D8B030D-6E8A-4147-A177-3AD203B41FA5}">
                      <a16:colId xmlns:a16="http://schemas.microsoft.com/office/drawing/2014/main" val="2564122635"/>
                    </a:ext>
                  </a:extLst>
                </a:gridCol>
                <a:gridCol w="1661409">
                  <a:extLst>
                    <a:ext uri="{9D8B030D-6E8A-4147-A177-3AD203B41FA5}">
                      <a16:colId xmlns:a16="http://schemas.microsoft.com/office/drawing/2014/main" val="2357304930"/>
                    </a:ext>
                  </a:extLst>
                </a:gridCol>
                <a:gridCol w="1812360">
                  <a:extLst>
                    <a:ext uri="{9D8B030D-6E8A-4147-A177-3AD203B41FA5}">
                      <a16:colId xmlns:a16="http://schemas.microsoft.com/office/drawing/2014/main" val="3037811597"/>
                    </a:ext>
                  </a:extLst>
                </a:gridCol>
                <a:gridCol w="2078841">
                  <a:extLst>
                    <a:ext uri="{9D8B030D-6E8A-4147-A177-3AD203B41FA5}">
                      <a16:colId xmlns:a16="http://schemas.microsoft.com/office/drawing/2014/main" val="1752026682"/>
                    </a:ext>
                  </a:extLst>
                </a:gridCol>
                <a:gridCol w="1633059">
                  <a:extLst>
                    <a:ext uri="{9D8B030D-6E8A-4147-A177-3AD203B41FA5}">
                      <a16:colId xmlns:a16="http://schemas.microsoft.com/office/drawing/2014/main" val="1894035357"/>
                    </a:ext>
                  </a:extLst>
                </a:gridCol>
              </a:tblGrid>
              <a:tr h="261488">
                <a:tc>
                  <a:txBody>
                    <a:bodyPr/>
                    <a:lstStyle/>
                    <a:p>
                      <a:endParaRPr lang="en-GB" sz="1100"/>
                    </a:p>
                  </a:txBody>
                  <a:tcPr>
                    <a:lnL w="12700" cap="flat" cmpd="sng" algn="ctr">
                      <a:solidFill>
                        <a:schemeClr val="tx1"/>
                      </a:solidFill>
                      <a:prstDash val="solid"/>
                      <a:round/>
                      <a:headEnd type="none" w="med" len="med"/>
                      <a:tailEnd type="none" w="med" len="med"/>
                    </a:lnL>
                    <a:solidFill>
                      <a:srgbClr val="002060"/>
                    </a:solidFill>
                  </a:tcPr>
                </a:tc>
                <a:tc>
                  <a:txBody>
                    <a:bodyPr/>
                    <a:lstStyle/>
                    <a:p>
                      <a:pPr algn="ctr"/>
                      <a:r>
                        <a:rPr lang="en-GB" sz="1100" b="1" kern="1200">
                          <a:solidFill>
                            <a:schemeClr val="tx1"/>
                          </a:solidFill>
                          <a:latin typeface="+mn-lt"/>
                          <a:ea typeface="+mn-ea"/>
                          <a:cs typeface="+mn-cs"/>
                        </a:rPr>
                        <a:t>HT1</a:t>
                      </a:r>
                    </a:p>
                  </a:txBody>
                  <a:tcPr>
                    <a:noFill/>
                  </a:tcPr>
                </a:tc>
                <a:tc>
                  <a:txBody>
                    <a:bodyPr/>
                    <a:lstStyle/>
                    <a:p>
                      <a:pPr lvl="0" algn="ctr">
                        <a:buNone/>
                      </a:pPr>
                      <a:r>
                        <a:rPr lang="en-GB" sz="1100" b="1" kern="1200">
                          <a:solidFill>
                            <a:schemeClr val="tx1"/>
                          </a:solidFill>
                          <a:latin typeface="+mn-lt"/>
                          <a:ea typeface="+mn-ea"/>
                          <a:cs typeface="+mn-cs"/>
                        </a:rPr>
                        <a:t>HT2</a:t>
                      </a:r>
                      <a:endParaRPr lang="en-US"/>
                    </a:p>
                  </a:txBody>
                  <a:tcPr>
                    <a:noFill/>
                  </a:tcPr>
                </a:tc>
                <a:tc gridSpan="2">
                  <a:txBody>
                    <a:bodyPr/>
                    <a:lstStyle/>
                    <a:p>
                      <a:pPr algn="ctr"/>
                      <a:r>
                        <a:rPr lang="en-GB" sz="1100" b="1" kern="1200">
                          <a:solidFill>
                            <a:schemeClr val="tx1"/>
                          </a:solidFill>
                          <a:latin typeface="+mn-lt"/>
                          <a:ea typeface="+mn-ea"/>
                          <a:cs typeface="+mn-cs"/>
                        </a:rPr>
                        <a:t>HT3 &amp; HT4</a:t>
                      </a:r>
                      <a:endParaRPr lang="en-US"/>
                    </a:p>
                  </a:txBody>
                  <a:tcPr>
                    <a:noFill/>
                  </a:tcPr>
                </a:tc>
                <a:tc hMerge="1">
                  <a:txBody>
                    <a:bodyPr/>
                    <a:lstStyle/>
                    <a:p>
                      <a:endParaRPr lang="en-GB" sz="1100" b="1" kern="1200">
                        <a:solidFill>
                          <a:schemeClr val="tx1"/>
                        </a:solidFill>
                        <a:latin typeface="+mn-lt"/>
                        <a:ea typeface="+mn-ea"/>
                        <a:cs typeface="+mn-cs"/>
                      </a:endParaRPr>
                    </a:p>
                  </a:txBody>
                  <a:tcPr>
                    <a:noFill/>
                  </a:tcPr>
                </a:tc>
                <a:tc>
                  <a:txBody>
                    <a:bodyPr/>
                    <a:lstStyle/>
                    <a:p>
                      <a:pPr algn="ctr"/>
                      <a:r>
                        <a:rPr lang="en-GB" sz="1200" b="1" kern="1200">
                          <a:solidFill>
                            <a:schemeClr val="tx1"/>
                          </a:solidFill>
                          <a:latin typeface="+mn-lt"/>
                          <a:ea typeface="+mn-ea"/>
                          <a:cs typeface="+mn-cs"/>
                        </a:rPr>
                        <a:t>HT5</a:t>
                      </a:r>
                    </a:p>
                  </a:txBody>
                  <a:tcPr>
                    <a:noFill/>
                  </a:tcPr>
                </a:tc>
                <a:tc>
                  <a:txBody>
                    <a:bodyPr/>
                    <a:lstStyle/>
                    <a:p>
                      <a:pPr algn="ctr"/>
                      <a:r>
                        <a:rPr lang="en-GB" sz="1100" b="1" kern="1200">
                          <a:solidFill>
                            <a:schemeClr val="tx1"/>
                          </a:solidFill>
                          <a:latin typeface="+mn-lt"/>
                          <a:ea typeface="+mn-ea"/>
                          <a:cs typeface="+mn-cs"/>
                        </a:rPr>
                        <a:t>HT6</a:t>
                      </a:r>
                      <a:endParaRPr lang="en-GB"/>
                    </a:p>
                  </a:txBody>
                  <a:tcPr>
                    <a:lnR w="12700" cap="flat" cmpd="sng" algn="ctr">
                      <a:solidFill>
                        <a:schemeClr val="tx1"/>
                      </a:solidFill>
                      <a:prstDash val="solid"/>
                      <a:round/>
                      <a:headEnd type="none" w="med" len="med"/>
                      <a:tailEnd type="none" w="med" len="med"/>
                    </a:lnR>
                    <a:noFill/>
                  </a:tcPr>
                </a:tc>
                <a:extLst>
                  <a:ext uri="{0D108BD9-81ED-4DB2-BD59-A6C34878D82A}">
                    <a16:rowId xmlns:a16="http://schemas.microsoft.com/office/drawing/2014/main" val="2456507225"/>
                  </a:ext>
                </a:extLst>
              </a:tr>
              <a:tr h="131932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b="1" kern="1200">
                          <a:solidFill>
                            <a:schemeClr val="bg1"/>
                          </a:solidFill>
                          <a:latin typeface="+mn-lt"/>
                          <a:ea typeface="+mn-ea"/>
                          <a:cs typeface="+mn-cs"/>
                        </a:rPr>
                        <a:t>Year 7</a:t>
                      </a:r>
                    </a:p>
                  </a:txBody>
                  <a:tcPr>
                    <a:lnL w="12700" cap="flat" cmpd="sng" algn="ctr">
                      <a:solidFill>
                        <a:schemeClr val="tx1"/>
                      </a:solidFill>
                      <a:prstDash val="solid"/>
                      <a:round/>
                      <a:headEnd type="none" w="med" len="med"/>
                      <a:tailEnd type="none" w="med" len="med"/>
                    </a:lnL>
                    <a:solidFill>
                      <a:srgbClr val="002060"/>
                    </a:solidFill>
                  </a:tcPr>
                </a:tc>
                <a:tc>
                  <a:txBody>
                    <a:bodyPr/>
                    <a:lstStyle/>
                    <a:p>
                      <a:pPr algn="ctr"/>
                      <a:r>
                        <a:rPr lang="en-GB" sz="1000" b="1" i="0"/>
                        <a:t>Identity and Place: </a:t>
                      </a:r>
                      <a:endParaRPr lang="en-US" sz="1000"/>
                    </a:p>
                    <a:p>
                      <a:pPr lvl="0" algn="ctr">
                        <a:buNone/>
                      </a:pPr>
                      <a:r>
                        <a:rPr lang="en-GB" sz="1000" b="0" i="1" u="none" strike="noStrike" noProof="0">
                          <a:solidFill>
                            <a:srgbClr val="000000"/>
                          </a:solidFill>
                          <a:latin typeface="Calibri"/>
                        </a:rPr>
                        <a:t>Creative Drafting: </a:t>
                      </a:r>
                      <a:r>
                        <a:rPr lang="en-GB" sz="1000" b="0" i="0"/>
                        <a:t>Who can I become?</a:t>
                      </a:r>
                    </a:p>
                    <a:p>
                      <a:pPr lvl="0" algn="l">
                        <a:buNone/>
                      </a:pPr>
                      <a:endParaRPr lang="en-US" sz="1000" b="0" i="0" u="none" strike="noStrike" noProof="0">
                        <a:solidFill>
                          <a:srgbClr val="000000"/>
                        </a:solidFill>
                        <a:latin typeface="Calibri"/>
                      </a:endParaRPr>
                    </a:p>
                    <a:p>
                      <a:pPr lvl="0" algn="l">
                        <a:buNone/>
                      </a:pPr>
                      <a:r>
                        <a:rPr lang="en-GB" sz="1000" b="1" i="0" u="none" strike="noStrike" noProof="0">
                          <a:solidFill>
                            <a:srgbClr val="000000"/>
                          </a:solidFill>
                          <a:latin typeface="Calibri"/>
                        </a:rPr>
                        <a:t>Writing:</a:t>
                      </a:r>
                      <a:r>
                        <a:rPr lang="en-GB" sz="1000" b="0" i="0" u="none" strike="noStrike" noProof="0">
                          <a:solidFill>
                            <a:srgbClr val="000000"/>
                          </a:solidFill>
                          <a:latin typeface="Calibri"/>
                        </a:rPr>
                        <a:t> composition skills through an exploration of identity and community using the drafting cycle (plan, draft, revise, edit)</a:t>
                      </a:r>
                      <a:endParaRPr lang="en-US" sz="1000" b="0" i="0" u="none" strike="noStrike" noProof="0">
                        <a:solidFill>
                          <a:srgbClr val="000000"/>
                        </a:solidFill>
                        <a:latin typeface="Calibri"/>
                      </a:endParaRPr>
                    </a:p>
                  </a:txBody>
                  <a:tcPr/>
                </a:tc>
                <a:tc>
                  <a:txBody>
                    <a:bodyPr/>
                    <a:lstStyle/>
                    <a:p>
                      <a:pPr lvl="0" algn="ctr">
                        <a:buNone/>
                      </a:pPr>
                      <a:r>
                        <a:rPr lang="en-GB" sz="1000" b="1"/>
                        <a:t>British Lives: </a:t>
                      </a:r>
                      <a:endParaRPr lang="en-US" sz="1000"/>
                    </a:p>
                    <a:p>
                      <a:pPr lvl="0" algn="ctr">
                        <a:buNone/>
                      </a:pPr>
                      <a:r>
                        <a:rPr lang="en-GB" sz="1000" b="0" i="1"/>
                        <a:t>Our Day Out play text</a:t>
                      </a:r>
                      <a:endParaRPr lang="en-US" sz="1000"/>
                    </a:p>
                    <a:p>
                      <a:pPr lvl="0" algn="ctr">
                        <a:buNone/>
                      </a:pPr>
                      <a:endParaRPr lang="en-GB" sz="1000" b="0" i="1"/>
                    </a:p>
                    <a:p>
                      <a:pPr lvl="0" algn="l">
                        <a:buNone/>
                      </a:pPr>
                      <a:r>
                        <a:rPr lang="en-GB" sz="1000" b="1" i="0" u="none" strike="noStrike" noProof="0">
                          <a:solidFill>
                            <a:srgbClr val="000000"/>
                          </a:solidFill>
                          <a:latin typeface="Calibri"/>
                        </a:rPr>
                        <a:t>Reading: </a:t>
                      </a:r>
                      <a:r>
                        <a:rPr lang="en-GB" sz="1000" b="0" i="0" u="none" strike="noStrike" noProof="0">
                          <a:solidFill>
                            <a:srgbClr val="000000"/>
                          </a:solidFill>
                          <a:latin typeface="Calibri"/>
                        </a:rPr>
                        <a:t>How to read a playscript as  performance art</a:t>
                      </a:r>
                    </a:p>
                    <a:p>
                      <a:pPr lvl="0" algn="l">
                        <a:buNone/>
                      </a:pPr>
                      <a:endParaRPr lang="en-GB" sz="1000" b="0" i="0" u="none" strike="noStrike" noProof="0">
                        <a:solidFill>
                          <a:srgbClr val="000000"/>
                        </a:solidFill>
                        <a:latin typeface="Calibri"/>
                      </a:endParaRPr>
                    </a:p>
                  </a:txBody>
                  <a:tcPr/>
                </a:tc>
                <a:tc gridSpan="2">
                  <a:txBody>
                    <a:bodyPr/>
                    <a:lstStyle/>
                    <a:p>
                      <a:pPr algn="ctr"/>
                      <a:r>
                        <a:rPr lang="en-GB" sz="1000" b="1"/>
                        <a:t>Conflict:  </a:t>
                      </a:r>
                      <a:r>
                        <a:rPr lang="en-GB" sz="1000" i="0"/>
                        <a:t>The novel 'A Monster Calls'</a:t>
                      </a:r>
                    </a:p>
                    <a:p>
                      <a:pPr lvl="0" algn="ctr">
                        <a:buNone/>
                      </a:pPr>
                      <a:endParaRPr lang="en-GB" sz="1000" i="0"/>
                    </a:p>
                    <a:p>
                      <a:pPr lvl="0" algn="l">
                        <a:buNone/>
                      </a:pPr>
                      <a:r>
                        <a:rPr lang="en-GB" sz="1000" b="1" i="0" u="none" strike="noStrike" noProof="0">
                          <a:solidFill>
                            <a:srgbClr val="000000"/>
                          </a:solidFill>
                          <a:latin typeface="Calibri"/>
                        </a:rPr>
                        <a:t>Reading</a:t>
                      </a:r>
                      <a:r>
                        <a:rPr lang="en-GB" sz="1000" b="0" i="0" u="none" strike="noStrike" noProof="0">
                          <a:solidFill>
                            <a:srgbClr val="000000"/>
                          </a:solidFill>
                          <a:latin typeface="Calibri"/>
                        </a:rPr>
                        <a:t>: for meaning, comprehension, inference, debate </a:t>
                      </a:r>
                    </a:p>
                    <a:p>
                      <a:pPr lvl="0" algn="l">
                        <a:buNone/>
                      </a:pPr>
                      <a:r>
                        <a:rPr lang="en-GB" sz="1000" b="1" i="0" u="none" strike="noStrike" noProof="0">
                          <a:solidFill>
                            <a:srgbClr val="000000"/>
                          </a:solidFill>
                          <a:latin typeface="Calibri"/>
                        </a:rPr>
                        <a:t>Reading for Writing: </a:t>
                      </a:r>
                      <a:r>
                        <a:rPr lang="en-GB" sz="1000" b="0" i="0" u="none" strike="noStrike" noProof="0">
                          <a:solidFill>
                            <a:srgbClr val="000000"/>
                          </a:solidFill>
                          <a:latin typeface="Calibri"/>
                        </a:rPr>
                        <a:t>Inference skills. Single paragraph outlines and paragraph composition</a:t>
                      </a:r>
                      <a:endParaRPr lang="en-GB" sz="1000"/>
                    </a:p>
                  </a:txBody>
                  <a:tcPr/>
                </a:tc>
                <a:tc hMerge="1">
                  <a:txBody>
                    <a:bodyPr/>
                    <a:lstStyle/>
                    <a:p>
                      <a:endParaRPr lang="en-US"/>
                    </a:p>
                  </a:txBody>
                  <a:tcPr/>
                </a:tc>
                <a:tc>
                  <a:txBody>
                    <a:bodyPr/>
                    <a:lstStyle/>
                    <a:p>
                      <a:pPr algn="ctr"/>
                      <a:r>
                        <a:rPr lang="en-GB" sz="1000" b="1"/>
                        <a:t>Voices of the World:</a:t>
                      </a:r>
                      <a:r>
                        <a:rPr lang="en-GB" sz="1000" b="0"/>
                        <a:t> non-fiction reading</a:t>
                      </a:r>
                    </a:p>
                    <a:p>
                      <a:pPr lvl="0" algn="ctr">
                        <a:buNone/>
                      </a:pPr>
                      <a:endParaRPr lang="en-GB" sz="1000" b="0"/>
                    </a:p>
                    <a:p>
                      <a:pPr lvl="0" algn="ctr">
                        <a:buNone/>
                      </a:pPr>
                      <a:r>
                        <a:rPr lang="en-GB" sz="1000" b="1"/>
                        <a:t>Talk for writing:</a:t>
                      </a:r>
                      <a:r>
                        <a:rPr lang="en-GB" sz="1000" b="0"/>
                        <a:t> applying the art of rhetoric to create powerful persuasive </a:t>
                      </a:r>
                      <a:r>
                        <a:rPr lang="en-GB" sz="1000" b="0" i="1"/>
                        <a:t>community campaigns</a:t>
                      </a:r>
                      <a:r>
                        <a:rPr lang="en-GB" sz="1000" b="0"/>
                        <a:t> </a:t>
                      </a:r>
                    </a:p>
                  </a:txBody>
                  <a:tcPr/>
                </a:tc>
                <a:tc>
                  <a:txBody>
                    <a:bodyPr/>
                    <a:lstStyle/>
                    <a:p>
                      <a:pPr algn="ctr"/>
                      <a:r>
                        <a:rPr lang="en-GB" sz="1000" b="1"/>
                        <a:t>Shakespeare Literary Heritage: 'A Midsummer Night's Dream'</a:t>
                      </a:r>
                      <a:endParaRPr lang="en-GB" sz="1000" b="0" i="1"/>
                    </a:p>
                    <a:p>
                      <a:pPr lvl="0" algn="l">
                        <a:buNone/>
                      </a:pPr>
                      <a:endParaRPr lang="en-GB" sz="1000" b="1" i="0" u="none" strike="noStrike" noProof="0">
                        <a:solidFill>
                          <a:srgbClr val="000000"/>
                        </a:solidFill>
                        <a:latin typeface="Calibri"/>
                      </a:endParaRPr>
                    </a:p>
                    <a:p>
                      <a:pPr lvl="0" algn="ctr">
                        <a:buNone/>
                      </a:pPr>
                      <a:r>
                        <a:rPr lang="en-GB" sz="1000" b="0" i="0" u="none" strike="noStrike" noProof="0">
                          <a:solidFill>
                            <a:srgbClr val="000000"/>
                          </a:solidFill>
                          <a:latin typeface="Calibri"/>
                        </a:rPr>
                        <a:t>An introduction to Shakespearean comedy and the historical and contextual influences</a:t>
                      </a:r>
                    </a:p>
                  </a:txBody>
                  <a:tcP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334612734"/>
                  </a:ext>
                </a:extLst>
              </a:tr>
              <a:tr h="1331214">
                <a:tc>
                  <a:txBody>
                    <a:bodyPr/>
                    <a:lstStyle/>
                    <a:p>
                      <a:r>
                        <a:rPr lang="en-GB" sz="1100" b="1" kern="1200">
                          <a:solidFill>
                            <a:schemeClr val="bg1"/>
                          </a:solidFill>
                          <a:latin typeface="+mn-lt"/>
                          <a:ea typeface="+mn-ea"/>
                          <a:cs typeface="+mn-cs"/>
                        </a:rPr>
                        <a:t>Year 8</a:t>
                      </a:r>
                    </a:p>
                  </a:txBody>
                  <a:tcPr>
                    <a:lnL w="12700" cap="flat" cmpd="sng" algn="ctr">
                      <a:solidFill>
                        <a:schemeClr val="tx1"/>
                      </a:solidFill>
                      <a:prstDash val="solid"/>
                      <a:round/>
                      <a:headEnd type="none" w="med" len="med"/>
                      <a:tailEnd type="none" w="med" len="med"/>
                    </a:lnL>
                    <a:solidFill>
                      <a:srgbClr val="002060"/>
                    </a:solidFill>
                  </a:tcPr>
                </a:tc>
                <a:tc>
                  <a:txBody>
                    <a:bodyPr/>
                    <a:lstStyle/>
                    <a:p>
                      <a:pPr marL="0" marR="0" lvl="0" indent="0" algn="ctr" rtl="0" eaLnBrk="1" fontAlgn="auto" latinLnBrk="0" hangingPunct="1">
                        <a:lnSpc>
                          <a:spcPct val="100000"/>
                        </a:lnSpc>
                        <a:spcBef>
                          <a:spcPts val="0"/>
                        </a:spcBef>
                        <a:spcAft>
                          <a:spcPts val="0"/>
                        </a:spcAft>
                        <a:buClrTx/>
                        <a:buSzTx/>
                        <a:buFontTx/>
                        <a:buNone/>
                      </a:pPr>
                      <a:r>
                        <a:rPr lang="en-GB" sz="1000" b="1" i="0"/>
                        <a:t>Identity and Place: </a:t>
                      </a:r>
                      <a:endParaRPr lang="en-GB" sz="1000" b="0" i="1"/>
                    </a:p>
                    <a:p>
                      <a:pPr marL="0" marR="0" lvl="0" indent="0" algn="ctr">
                        <a:lnSpc>
                          <a:spcPct val="100000"/>
                        </a:lnSpc>
                        <a:spcBef>
                          <a:spcPts val="0"/>
                        </a:spcBef>
                        <a:spcAft>
                          <a:spcPts val="0"/>
                        </a:spcAft>
                        <a:buClrTx/>
                        <a:buSzTx/>
                        <a:buFontTx/>
                        <a:buNone/>
                      </a:pPr>
                      <a:r>
                        <a:rPr lang="en-GB" sz="1000" b="0" i="1" u="none" strike="noStrike" noProof="0">
                          <a:solidFill>
                            <a:srgbClr val="000000"/>
                          </a:solidFill>
                          <a:latin typeface="Calibri"/>
                        </a:rPr>
                        <a:t>Creative Drafting: </a:t>
                      </a:r>
                      <a:r>
                        <a:rPr lang="en-GB" sz="1000" b="0"/>
                        <a:t>Action and adventure genre</a:t>
                      </a:r>
                      <a:br>
                        <a:rPr lang="en-GB" sz="1000" b="0"/>
                      </a:br>
                      <a:endParaRPr lang="en-GB" sz="1000" b="0"/>
                    </a:p>
                    <a:p>
                      <a:pPr lvl="0" algn="l">
                        <a:buNone/>
                      </a:pPr>
                      <a:r>
                        <a:rPr lang="en-GB" sz="1000" b="1" i="0" u="none" strike="noStrike" noProof="0">
                          <a:solidFill>
                            <a:srgbClr val="000000"/>
                          </a:solidFill>
                          <a:latin typeface="Calibri"/>
                        </a:rPr>
                        <a:t>Writing:</a:t>
                      </a:r>
                      <a:r>
                        <a:rPr lang="en-GB" sz="1000" b="0" i="0" u="none" strike="noStrike" noProof="0">
                          <a:solidFill>
                            <a:srgbClr val="000000"/>
                          </a:solidFill>
                          <a:latin typeface="Calibri"/>
                        </a:rPr>
                        <a:t> composition skills linked to genre study and executed through the drafting cycle (plan, draft, revise, edit)</a:t>
                      </a:r>
                    </a:p>
                  </a:txBody>
                  <a:tcPr/>
                </a:tc>
                <a:tc>
                  <a:txBody>
                    <a:bodyPr/>
                    <a:lstStyle/>
                    <a:p>
                      <a:pPr marL="0" marR="0" lvl="0" indent="0" algn="ctr" rtl="0">
                        <a:lnSpc>
                          <a:spcPct val="100000"/>
                        </a:lnSpc>
                        <a:spcBef>
                          <a:spcPts val="0"/>
                        </a:spcBef>
                        <a:spcAft>
                          <a:spcPts val="0"/>
                        </a:spcAft>
                        <a:buClrTx/>
                        <a:buSzTx/>
                        <a:buFontTx/>
                        <a:buNone/>
                      </a:pPr>
                      <a:r>
                        <a:rPr lang="en-GB" sz="1000" b="1"/>
                        <a:t>British Lives: </a:t>
                      </a:r>
                      <a:r>
                        <a:rPr lang="en-GB" sz="1000" b="0"/>
                        <a:t>Diversity poetry collection</a:t>
                      </a:r>
                      <a:endParaRPr lang="en-US" sz="1000"/>
                    </a:p>
                    <a:p>
                      <a:pPr lvl="0" algn="l">
                        <a:buNone/>
                      </a:pPr>
                      <a:endParaRPr lang="en-GB" sz="1000" b="1" i="0" u="none" strike="noStrike" noProof="0">
                        <a:solidFill>
                          <a:srgbClr val="000000"/>
                        </a:solidFill>
                        <a:latin typeface="Calibri"/>
                      </a:endParaRPr>
                    </a:p>
                    <a:p>
                      <a:pPr lvl="0" algn="l">
                        <a:buNone/>
                      </a:pPr>
                      <a:r>
                        <a:rPr lang="en-GB" sz="1000" b="1" i="0" u="none" strike="noStrike" noProof="0">
                          <a:solidFill>
                            <a:srgbClr val="000000"/>
                          </a:solidFill>
                          <a:latin typeface="Calibri"/>
                        </a:rPr>
                        <a:t>Reading: </a:t>
                      </a:r>
                      <a:r>
                        <a:rPr lang="en-GB" sz="1000" b="0" i="0" u="none" strike="noStrike" noProof="0">
                          <a:solidFill>
                            <a:srgbClr val="000000"/>
                          </a:solidFill>
                          <a:latin typeface="Calibri"/>
                        </a:rPr>
                        <a:t>articulating a personal response through the critical reading of poetry </a:t>
                      </a:r>
                    </a:p>
                  </a:txBody>
                  <a:tcPr/>
                </a:tc>
                <a:tc gridSpan="2">
                  <a:txBody>
                    <a:bodyPr/>
                    <a:lstStyle/>
                    <a:p>
                      <a:pPr algn="ctr"/>
                      <a:r>
                        <a:rPr lang="en-GB" sz="1000" b="1"/>
                        <a:t>Conflict: </a:t>
                      </a:r>
                      <a:r>
                        <a:rPr lang="en-GB" sz="1000" i="0"/>
                        <a:t>The novel 'A Long Walk to Water'</a:t>
                      </a:r>
                    </a:p>
                    <a:p>
                      <a:pPr lvl="0" algn="l">
                        <a:buNone/>
                      </a:pPr>
                      <a:endParaRPr lang="en-GB" sz="1000" b="1" i="0" u="none" strike="noStrike" noProof="0">
                        <a:solidFill>
                          <a:srgbClr val="000000"/>
                        </a:solidFill>
                        <a:latin typeface="Calibri"/>
                      </a:endParaRPr>
                    </a:p>
                    <a:p>
                      <a:pPr lvl="0" algn="l">
                        <a:buNone/>
                      </a:pPr>
                      <a:r>
                        <a:rPr lang="en-GB" sz="1000" b="1" i="0" u="none" strike="noStrike" noProof="0">
                          <a:solidFill>
                            <a:srgbClr val="000000"/>
                          </a:solidFill>
                          <a:latin typeface="Calibri"/>
                        </a:rPr>
                        <a:t>Talk for Reading:</a:t>
                      </a:r>
                      <a:r>
                        <a:rPr lang="en-GB" sz="1000" b="0" i="0" u="none" strike="noStrike" noProof="0">
                          <a:solidFill>
                            <a:srgbClr val="000000"/>
                          </a:solidFill>
                          <a:latin typeface="Calibri"/>
                        </a:rPr>
                        <a:t> articulating a personal response to voice and narrative perspective from other cultures</a:t>
                      </a:r>
                    </a:p>
                    <a:p>
                      <a:pPr lvl="0" algn="l">
                        <a:buNone/>
                      </a:pPr>
                      <a:r>
                        <a:rPr lang="en-GB" sz="1000" b="1" i="0" u="none" strike="noStrike" noProof="0">
                          <a:solidFill>
                            <a:srgbClr val="000000"/>
                          </a:solidFill>
                          <a:latin typeface="Calibri"/>
                        </a:rPr>
                        <a:t>Reading for Writing: </a:t>
                      </a:r>
                      <a:r>
                        <a:rPr lang="en-GB" sz="1000" b="0" i="0" u="none" strike="noStrike" noProof="0">
                          <a:solidFill>
                            <a:srgbClr val="000000"/>
                          </a:solidFill>
                          <a:latin typeface="Calibri"/>
                        </a:rPr>
                        <a:t>transferring critical reading skills to writing through extended writing composition </a:t>
                      </a:r>
                      <a:endParaRPr lang="en-GB" sz="1000"/>
                    </a:p>
                  </a:txBody>
                  <a:tcPr/>
                </a:tc>
                <a:tc hMerge="1">
                  <a:txBody>
                    <a:bodyPr/>
                    <a:lstStyle/>
                    <a:p>
                      <a:endParaRPr lang="en-US"/>
                    </a:p>
                  </a:txBody>
                  <a:tcPr/>
                </a:tc>
                <a:tc>
                  <a:txBody>
                    <a:bodyPr/>
                    <a:lstStyle/>
                    <a:p>
                      <a:pPr lvl="0" algn="ctr">
                        <a:buNone/>
                      </a:pPr>
                      <a:r>
                        <a:rPr lang="en-GB" sz="1000" b="1" i="0" u="none" strike="noStrike" noProof="0">
                          <a:solidFill>
                            <a:srgbClr val="000000"/>
                          </a:solidFill>
                          <a:latin typeface="Calibri"/>
                        </a:rPr>
                        <a:t>Voices of the World:</a:t>
                      </a:r>
                      <a:r>
                        <a:rPr lang="en-GB" sz="1000" b="0" i="0" u="none" strike="noStrike" noProof="0">
                          <a:solidFill>
                            <a:srgbClr val="000000"/>
                          </a:solidFill>
                          <a:latin typeface="Calibri"/>
                        </a:rPr>
                        <a:t> non-fiction reading</a:t>
                      </a:r>
                    </a:p>
                    <a:p>
                      <a:pPr lvl="0" algn="ctr">
                        <a:buNone/>
                      </a:pPr>
                      <a:endParaRPr lang="en-GB" sz="1000" b="0" i="0" u="none" strike="noStrike" noProof="0">
                        <a:solidFill>
                          <a:srgbClr val="000000"/>
                        </a:solidFill>
                        <a:latin typeface="Calibri"/>
                      </a:endParaRPr>
                    </a:p>
                    <a:p>
                      <a:pPr lvl="0" algn="ctr">
                        <a:buNone/>
                      </a:pPr>
                      <a:r>
                        <a:rPr lang="en-GB" sz="1000" b="1" i="0" u="none" strike="noStrike" noProof="0">
                          <a:solidFill>
                            <a:srgbClr val="000000"/>
                          </a:solidFill>
                          <a:latin typeface="Calibri"/>
                        </a:rPr>
                        <a:t>Talk for Writing</a:t>
                      </a:r>
                      <a:r>
                        <a:rPr lang="en-GB" sz="1000" b="0" i="0" u="none" strike="noStrike" noProof="0">
                          <a:solidFill>
                            <a:srgbClr val="000000"/>
                          </a:solidFill>
                          <a:latin typeface="Calibri"/>
                        </a:rPr>
                        <a:t>: applying the art of rhetoric to compose and deliver powerful speeches</a:t>
                      </a:r>
                    </a:p>
                    <a:p>
                      <a:pPr lvl="0" algn="ctr">
                        <a:buNone/>
                      </a:pPr>
                      <a:endParaRPr lang="en-GB" sz="1000" b="0" i="0" u="none" strike="noStrike" noProof="0">
                        <a:solidFill>
                          <a:srgbClr val="000000"/>
                        </a:solidFill>
                        <a:latin typeface="Calibri"/>
                      </a:endParaRPr>
                    </a:p>
                  </a:txBody>
                  <a:tcPr/>
                </a:tc>
                <a:tc>
                  <a:txBody>
                    <a:bodyPr/>
                    <a:lstStyle/>
                    <a:p>
                      <a:pPr marL="0" marR="0" lvl="0" indent="0" algn="ctr" rtl="0" eaLnBrk="1" fontAlgn="auto" latinLnBrk="0" hangingPunct="1">
                        <a:lnSpc>
                          <a:spcPct val="100000"/>
                        </a:lnSpc>
                        <a:spcBef>
                          <a:spcPts val="0"/>
                        </a:spcBef>
                        <a:spcAft>
                          <a:spcPts val="0"/>
                        </a:spcAft>
                        <a:buClrTx/>
                        <a:buSzTx/>
                        <a:buFontTx/>
                        <a:buNone/>
                      </a:pPr>
                      <a:r>
                        <a:rPr lang="en-GB" sz="1000" b="1"/>
                        <a:t>Shakespeare Literary Heritage: 'Tempest'</a:t>
                      </a:r>
                      <a:endParaRPr lang="en-GB" sz="1000" i="0"/>
                    </a:p>
                    <a:p>
                      <a:pPr lvl="0" algn="l">
                        <a:buNone/>
                      </a:pPr>
                      <a:endParaRPr lang="en-GB" sz="1000" b="1" i="0" u="none" strike="noStrike" noProof="0">
                        <a:solidFill>
                          <a:srgbClr val="000000"/>
                        </a:solidFill>
                        <a:latin typeface="Calibri"/>
                      </a:endParaRPr>
                    </a:p>
                    <a:p>
                      <a:pPr lvl="0" algn="ctr">
                        <a:buNone/>
                      </a:pPr>
                      <a:r>
                        <a:rPr lang="en-GB" sz="1000" b="0" i="0" u="none" strike="noStrike" noProof="0">
                          <a:solidFill>
                            <a:srgbClr val="000000"/>
                          </a:solidFill>
                          <a:latin typeface="Calibri"/>
                        </a:rPr>
                        <a:t>Read and perform through the lens post-colonialism criticism</a:t>
                      </a:r>
                    </a:p>
                  </a:txBody>
                  <a:tcP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319072527"/>
                  </a:ext>
                </a:extLst>
              </a:tr>
              <a:tr h="131932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b="1" kern="1200">
                          <a:solidFill>
                            <a:schemeClr val="bg1"/>
                          </a:solidFill>
                          <a:latin typeface="+mn-lt"/>
                          <a:ea typeface="+mn-ea"/>
                          <a:cs typeface="+mn-cs"/>
                        </a:rPr>
                        <a:t>Year 9</a:t>
                      </a:r>
                    </a:p>
                  </a:txBody>
                  <a:tcPr>
                    <a:lnL w="12700" cap="flat" cmpd="sng" algn="ctr">
                      <a:solidFill>
                        <a:schemeClr val="tx1"/>
                      </a:solidFill>
                      <a:prstDash val="solid"/>
                      <a:round/>
                      <a:headEnd type="none" w="med" len="med"/>
                      <a:tailEnd type="none" w="med" len="med"/>
                    </a:lnL>
                    <a:solidFill>
                      <a:srgbClr val="002060"/>
                    </a:solidFill>
                  </a:tcPr>
                </a:tc>
                <a:tc>
                  <a:txBody>
                    <a:bodyPr/>
                    <a:lstStyle/>
                    <a:p>
                      <a:pPr marL="0" marR="0" lvl="0" indent="0" algn="ctr" rtl="0" eaLnBrk="1" fontAlgn="auto" latinLnBrk="0" hangingPunct="1">
                        <a:lnSpc>
                          <a:spcPct val="100000"/>
                        </a:lnSpc>
                        <a:spcBef>
                          <a:spcPts val="0"/>
                        </a:spcBef>
                        <a:spcAft>
                          <a:spcPts val="0"/>
                        </a:spcAft>
                        <a:buClrTx/>
                        <a:buSzTx/>
                        <a:buFontTx/>
                        <a:buNone/>
                      </a:pPr>
                      <a:r>
                        <a:rPr lang="en-GB" sz="1000" b="1" i="0"/>
                        <a:t>Identity and Place: </a:t>
                      </a:r>
                      <a:endParaRPr lang="en-GB" sz="1000" b="0" i="0"/>
                    </a:p>
                    <a:p>
                      <a:pPr marL="0" marR="0" lvl="0" indent="0" algn="ctr">
                        <a:lnSpc>
                          <a:spcPct val="100000"/>
                        </a:lnSpc>
                        <a:spcBef>
                          <a:spcPts val="0"/>
                        </a:spcBef>
                        <a:spcAft>
                          <a:spcPts val="0"/>
                        </a:spcAft>
                        <a:buClrTx/>
                        <a:buSzTx/>
                        <a:buFontTx/>
                        <a:buNone/>
                      </a:pPr>
                      <a:r>
                        <a:rPr lang="en-GB" sz="1000" b="0" i="1" u="none" strike="noStrike" noProof="0">
                          <a:solidFill>
                            <a:srgbClr val="000000"/>
                          </a:solidFill>
                          <a:latin typeface="Calibri"/>
                        </a:rPr>
                        <a:t>Creative Drafting: Subverting convention</a:t>
                      </a:r>
                      <a:endParaRPr lang="en-GB" sz="1000" b="0" i="0"/>
                    </a:p>
                    <a:p>
                      <a:pPr marL="0" marR="0" lvl="0" indent="0" algn="ctr">
                        <a:lnSpc>
                          <a:spcPct val="100000"/>
                        </a:lnSpc>
                        <a:spcBef>
                          <a:spcPts val="0"/>
                        </a:spcBef>
                        <a:spcAft>
                          <a:spcPts val="0"/>
                        </a:spcAft>
                        <a:buClrTx/>
                        <a:buSzTx/>
                        <a:buFontTx/>
                        <a:buNone/>
                      </a:pPr>
                      <a:endParaRPr lang="en-GB" sz="1000" b="0" i="1" u="none" strike="noStrike" noProof="0">
                        <a:solidFill>
                          <a:srgbClr val="000000"/>
                        </a:solidFill>
                        <a:latin typeface="Calibri"/>
                      </a:endParaRPr>
                    </a:p>
                    <a:p>
                      <a:pPr lvl="0" algn="l">
                        <a:buNone/>
                      </a:pPr>
                      <a:r>
                        <a:rPr lang="en-GB" sz="1000" b="1" i="0" u="none" strike="noStrike" noProof="0">
                          <a:solidFill>
                            <a:srgbClr val="000000"/>
                          </a:solidFill>
                          <a:latin typeface="Calibri"/>
                        </a:rPr>
                        <a:t>Writing:</a:t>
                      </a:r>
                      <a:r>
                        <a:rPr lang="en-GB" sz="1000" b="0" i="0" u="none" strike="noStrike" noProof="0">
                          <a:solidFill>
                            <a:srgbClr val="000000"/>
                          </a:solidFill>
                          <a:latin typeface="Calibri"/>
                        </a:rPr>
                        <a:t> Subverting style models in poetry and prose through the drafting cycle (plan, draft, revise, edit)</a:t>
                      </a:r>
                    </a:p>
                  </a:txBody>
                  <a:tcPr/>
                </a:tc>
                <a:tc>
                  <a:txBody>
                    <a:bodyPr/>
                    <a:lstStyle/>
                    <a:p>
                      <a:pPr marL="0" marR="0" lvl="0" indent="0" algn="ctr" rtl="0">
                        <a:lnSpc>
                          <a:spcPct val="100000"/>
                        </a:lnSpc>
                        <a:spcBef>
                          <a:spcPts val="0"/>
                        </a:spcBef>
                        <a:spcAft>
                          <a:spcPts val="0"/>
                        </a:spcAft>
                        <a:buClrTx/>
                        <a:buSzTx/>
                        <a:buFontTx/>
                        <a:buNone/>
                      </a:pPr>
                      <a:r>
                        <a:rPr lang="en-GB" sz="1000" b="1" i="0" u="none" strike="noStrike" noProof="0">
                          <a:solidFill>
                            <a:srgbClr val="000000"/>
                          </a:solidFill>
                          <a:latin typeface="Calibri"/>
                        </a:rPr>
                        <a:t>Conflict: </a:t>
                      </a:r>
                      <a:r>
                        <a:rPr lang="en-GB" sz="1000" b="0" i="0" u="none" strike="noStrike" noProof="0">
                          <a:solidFill>
                            <a:srgbClr val="000000"/>
                          </a:solidFill>
                          <a:latin typeface="Calibri"/>
                        </a:rPr>
                        <a:t>Short story anthology 'Iridescent Adolescent'</a:t>
                      </a:r>
                      <a:endParaRPr lang="en-US" sz="1000" b="0" i="0" u="none" strike="noStrike" noProof="0">
                        <a:solidFill>
                          <a:srgbClr val="000000"/>
                        </a:solidFill>
                        <a:latin typeface="Calibri"/>
                      </a:endParaRPr>
                    </a:p>
                    <a:p>
                      <a:pPr lvl="0" algn="l">
                        <a:buNone/>
                      </a:pPr>
                      <a:endParaRPr lang="en-GB" sz="1000" b="1" i="0" u="none" strike="noStrike" noProof="0">
                        <a:solidFill>
                          <a:srgbClr val="000000"/>
                        </a:solidFill>
                        <a:latin typeface="Calibri"/>
                      </a:endParaRPr>
                    </a:p>
                    <a:p>
                      <a:pPr lvl="0" algn="l">
                        <a:buNone/>
                      </a:pPr>
                      <a:r>
                        <a:rPr lang="en-GB" sz="1000" b="1" i="0" u="none" strike="noStrike" noProof="0">
                          <a:solidFill>
                            <a:srgbClr val="000000"/>
                          </a:solidFill>
                          <a:latin typeface="Calibri"/>
                        </a:rPr>
                        <a:t>Reading: </a:t>
                      </a:r>
                      <a:r>
                        <a:rPr lang="en-GB" sz="1000" b="0" i="0" u="none" strike="noStrike" noProof="0">
                          <a:solidFill>
                            <a:srgbClr val="000000"/>
                          </a:solidFill>
                          <a:latin typeface="Calibri"/>
                        </a:rPr>
                        <a:t>connecting with voices beyond British Culture through an appreciation of style and structure</a:t>
                      </a:r>
                      <a:endParaRPr lang="en-GB" sz="1000"/>
                    </a:p>
                  </a:txBody>
                  <a:tcPr/>
                </a:tc>
                <a:tc gridSpan="2">
                  <a:txBody>
                    <a:bodyPr/>
                    <a:lstStyle/>
                    <a:p>
                      <a:pPr algn="ctr"/>
                      <a:r>
                        <a:rPr lang="en-GB" sz="1000" b="1" i="0" u="none" strike="noStrike" noProof="0">
                          <a:solidFill>
                            <a:srgbClr val="000000"/>
                          </a:solidFill>
                          <a:latin typeface="Calibri"/>
                        </a:rPr>
                        <a:t>Conflict:  </a:t>
                      </a:r>
                      <a:r>
                        <a:rPr lang="en-GB" sz="1000" b="0" i="0" u="none" strike="noStrike" noProof="0">
                          <a:solidFill>
                            <a:srgbClr val="000000"/>
                          </a:solidFill>
                          <a:latin typeface="Calibri"/>
                        </a:rPr>
                        <a:t>The novel</a:t>
                      </a:r>
                      <a:r>
                        <a:rPr lang="en-GB" sz="1000" b="0" i="1" u="none" strike="noStrike" noProof="0">
                          <a:solidFill>
                            <a:srgbClr val="000000"/>
                          </a:solidFill>
                          <a:latin typeface="Calibri"/>
                        </a:rPr>
                        <a:t> 'Women in Black'</a:t>
                      </a:r>
                      <a:endParaRPr lang="en-GB" sz="1000" b="0" i="0" u="none" strike="noStrike" noProof="0">
                        <a:solidFill>
                          <a:srgbClr val="000000"/>
                        </a:solidFill>
                        <a:latin typeface="Calibri"/>
                      </a:endParaRPr>
                    </a:p>
                    <a:p>
                      <a:pPr lvl="0" algn="l">
                        <a:buNone/>
                      </a:pPr>
                      <a:endParaRPr lang="en-GB" sz="1000" b="1" i="0" u="none" strike="noStrike" noProof="0">
                        <a:solidFill>
                          <a:srgbClr val="000000"/>
                        </a:solidFill>
                        <a:latin typeface="Calibri"/>
                      </a:endParaRPr>
                    </a:p>
                    <a:p>
                      <a:pPr lvl="0" algn="l">
                        <a:buNone/>
                      </a:pPr>
                      <a:r>
                        <a:rPr lang="en-GB" sz="1000" b="1" i="0" u="none" strike="noStrike" noProof="0">
                          <a:solidFill>
                            <a:srgbClr val="000000"/>
                          </a:solidFill>
                          <a:latin typeface="Calibri"/>
                        </a:rPr>
                        <a:t>Reading: </a:t>
                      </a:r>
                      <a:r>
                        <a:rPr lang="en-GB" sz="1000" b="0" i="0" u="none" strike="noStrike" noProof="0">
                          <a:solidFill>
                            <a:srgbClr val="000000"/>
                          </a:solidFill>
                          <a:latin typeface="Calibri"/>
                        </a:rPr>
                        <a:t>prosodic reading of a novel text harnessing the nuances of writer's methods</a:t>
                      </a:r>
                      <a:endParaRPr lang="en-GB" sz="1000"/>
                    </a:p>
                  </a:txBody>
                  <a:tcPr/>
                </a:tc>
                <a:tc hMerge="1">
                  <a:txBody>
                    <a:bodyPr/>
                    <a:lstStyle/>
                    <a:p>
                      <a:endParaRPr lang="en-US"/>
                    </a:p>
                  </a:txBody>
                  <a:tcPr/>
                </a:tc>
                <a:tc>
                  <a:txBody>
                    <a:bodyPr/>
                    <a:lstStyle/>
                    <a:p>
                      <a:pPr lvl="0" algn="ctr">
                        <a:buNone/>
                      </a:pPr>
                      <a:r>
                        <a:rPr lang="en-GB" sz="1000" b="1" i="0" u="none" strike="noStrike" noProof="0">
                          <a:solidFill>
                            <a:srgbClr val="000000"/>
                          </a:solidFill>
                          <a:latin typeface="Calibri"/>
                        </a:rPr>
                        <a:t>Voices of the World:</a:t>
                      </a:r>
                      <a:r>
                        <a:rPr lang="en-GB" sz="1000" b="0" i="0" u="none" strike="noStrike" noProof="0">
                          <a:solidFill>
                            <a:srgbClr val="000000"/>
                          </a:solidFill>
                          <a:latin typeface="Calibri"/>
                        </a:rPr>
                        <a:t> non-fiction reading</a:t>
                      </a:r>
                    </a:p>
                    <a:p>
                      <a:pPr lvl="0" algn="ctr">
                        <a:buNone/>
                      </a:pPr>
                      <a:endParaRPr lang="en-GB" sz="1000" b="0" i="0" u="none" strike="noStrike" noProof="0">
                        <a:solidFill>
                          <a:srgbClr val="000000"/>
                        </a:solidFill>
                        <a:latin typeface="Calibri"/>
                      </a:endParaRPr>
                    </a:p>
                    <a:p>
                      <a:pPr lvl="0" algn="ctr">
                        <a:buNone/>
                      </a:pPr>
                      <a:r>
                        <a:rPr lang="en-GB" sz="1000" b="0" i="0" u="none" strike="noStrike" noProof="0">
                          <a:solidFill>
                            <a:srgbClr val="000000"/>
                          </a:solidFill>
                          <a:latin typeface="Calibri"/>
                        </a:rPr>
                        <a:t>Attitudes and viewpoints explored through a range of non-fiction text types</a:t>
                      </a:r>
                    </a:p>
                  </a:txBody>
                  <a:tcPr/>
                </a:tc>
                <a:tc>
                  <a:txBody>
                    <a:bodyPr/>
                    <a:lstStyle/>
                    <a:p>
                      <a:pPr marL="0" marR="0" lvl="0" indent="0" algn="ctr" rtl="0" eaLnBrk="1" fontAlgn="auto" latinLnBrk="0" hangingPunct="1">
                        <a:lnSpc>
                          <a:spcPct val="100000"/>
                        </a:lnSpc>
                        <a:spcBef>
                          <a:spcPts val="0"/>
                        </a:spcBef>
                        <a:spcAft>
                          <a:spcPts val="0"/>
                        </a:spcAft>
                        <a:buClrTx/>
                        <a:buSzTx/>
                        <a:buFontTx/>
                        <a:buNone/>
                      </a:pPr>
                      <a:r>
                        <a:rPr lang="en-GB" sz="1000" b="1"/>
                        <a:t>Shakespeare Literary Heritage:</a:t>
                      </a:r>
                      <a:r>
                        <a:rPr lang="en-GB" sz="1000" b="0" i="0"/>
                        <a:t> </a:t>
                      </a:r>
                      <a:r>
                        <a:rPr lang="en-GB" sz="1000" b="1" i="0"/>
                        <a:t>Romeo and Juliet</a:t>
                      </a:r>
                      <a:br>
                        <a:rPr lang="en-GB" sz="1000" b="1" i="0"/>
                      </a:br>
                      <a:r>
                        <a:rPr lang="en-GB" sz="1000" b="1" i="0"/>
                        <a:t> </a:t>
                      </a:r>
                      <a:endParaRPr lang="en-GB" sz="1000" b="0" i="1"/>
                    </a:p>
                    <a:p>
                      <a:pPr marL="0" marR="0" lvl="0" indent="0" algn="ctr">
                        <a:lnSpc>
                          <a:spcPct val="100000"/>
                        </a:lnSpc>
                        <a:spcBef>
                          <a:spcPts val="0"/>
                        </a:spcBef>
                        <a:spcAft>
                          <a:spcPts val="0"/>
                        </a:spcAft>
                        <a:buClrTx/>
                        <a:buSzTx/>
                        <a:buFontTx/>
                        <a:buNone/>
                      </a:pPr>
                      <a:r>
                        <a:rPr lang="en-GB" sz="1000" b="0" i="0"/>
                        <a:t>Read and perform through the genre conventions of tragedy</a:t>
                      </a:r>
                    </a:p>
                  </a:txBody>
                  <a:tcP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2767502251"/>
                  </a:ext>
                </a:extLst>
              </a:tr>
              <a:tr h="713149">
                <a:tc>
                  <a:txBody>
                    <a:bodyPr/>
                    <a:lstStyle/>
                    <a:p>
                      <a:r>
                        <a:rPr lang="en-GB" sz="1100" b="1" kern="1200">
                          <a:solidFill>
                            <a:schemeClr val="bg1"/>
                          </a:solidFill>
                          <a:latin typeface="+mn-lt"/>
                          <a:ea typeface="+mn-ea"/>
                          <a:cs typeface="+mn-cs"/>
                        </a:rPr>
                        <a:t>Year 10</a:t>
                      </a:r>
                    </a:p>
                  </a:txBody>
                  <a:tcPr>
                    <a:lnL w="12700" cap="flat" cmpd="sng" algn="ctr">
                      <a:solidFill>
                        <a:schemeClr val="tx1"/>
                      </a:solidFill>
                      <a:prstDash val="solid"/>
                      <a:round/>
                      <a:headEnd type="none" w="med" len="med"/>
                      <a:tailEnd type="none" w="med" len="med"/>
                    </a:lnL>
                    <a:solidFill>
                      <a:srgbClr val="002060"/>
                    </a:solidFill>
                  </a:tcPr>
                </a:tc>
                <a:tc gridSpan="2">
                  <a:txBody>
                    <a:bodyPr/>
                    <a:lstStyle/>
                    <a:p>
                      <a:pPr algn="ctr"/>
                      <a:r>
                        <a:rPr lang="en-GB" sz="1000" b="1" i="0"/>
                        <a:t>Literature: Shakespeare's 'Macbeth'</a:t>
                      </a:r>
                    </a:p>
                    <a:p>
                      <a:pPr lvl="0" algn="ctr">
                        <a:buNone/>
                      </a:pPr>
                      <a:r>
                        <a:rPr lang="en-GB" sz="1000" b="0" i="0"/>
                        <a:t>The journey of a tragic hero through analytical reading and writing</a:t>
                      </a:r>
                    </a:p>
                    <a:p>
                      <a:pPr marL="0" marR="0" lvl="0" indent="0" algn="ctr" rtl="0">
                        <a:lnSpc>
                          <a:spcPct val="100000"/>
                        </a:lnSpc>
                        <a:spcBef>
                          <a:spcPts val="0"/>
                        </a:spcBef>
                        <a:spcAft>
                          <a:spcPts val="0"/>
                        </a:spcAft>
                        <a:buClrTx/>
                        <a:buSzTx/>
                        <a:buFontTx/>
                        <a:buNone/>
                      </a:pPr>
                      <a:r>
                        <a:rPr lang="en-GB" sz="1000" b="1" i="0"/>
                        <a:t>Language:</a:t>
                      </a:r>
                      <a:br>
                        <a:rPr lang="en-GB" sz="1000" b="1" i="0"/>
                      </a:br>
                      <a:r>
                        <a:rPr lang="en-GB" sz="1000" b="1" i="0" u="none" strike="noStrike" noProof="0">
                          <a:solidFill>
                            <a:srgbClr val="000000"/>
                          </a:solidFill>
                          <a:latin typeface="Calibri"/>
                        </a:rPr>
                        <a:t> Explorations in creative reading and writing</a:t>
                      </a:r>
                      <a:endParaRPr lang="en-GB" sz="1000" b="0" i="0" u="none" strike="noStrike" noProof="0">
                        <a:solidFill>
                          <a:srgbClr val="000000"/>
                        </a:solidFill>
                        <a:latin typeface="Calibri"/>
                      </a:endParaRPr>
                    </a:p>
                    <a:p>
                      <a:pPr marL="0" marR="0" lvl="0" indent="0" algn="ctr">
                        <a:lnSpc>
                          <a:spcPct val="100000"/>
                        </a:lnSpc>
                        <a:spcBef>
                          <a:spcPts val="0"/>
                        </a:spcBef>
                        <a:spcAft>
                          <a:spcPts val="0"/>
                        </a:spcAft>
                        <a:buClrTx/>
                        <a:buSzTx/>
                        <a:buFontTx/>
                        <a:buNone/>
                      </a:pPr>
                      <a:r>
                        <a:rPr lang="en-GB" sz="1000" b="0" i="0" u="none" strike="noStrike" noProof="0">
                          <a:solidFill>
                            <a:srgbClr val="000000"/>
                          </a:solidFill>
                          <a:latin typeface="Calibri"/>
                        </a:rPr>
                        <a:t>Fiction reading and writing skills study</a:t>
                      </a:r>
                      <a:endParaRPr lang="en-GB"/>
                    </a:p>
                  </a:txBody>
                  <a:tcPr/>
                </a:tc>
                <a:tc hMerge="1">
                  <a:txBody>
                    <a:bodyPr/>
                    <a:lstStyle/>
                    <a:p>
                      <a:endParaRPr lang="en-GB"/>
                    </a:p>
                  </a:txBody>
                  <a:tcPr/>
                </a:tc>
                <a:tc gridSpan="2">
                  <a:txBody>
                    <a:bodyPr/>
                    <a:lstStyle/>
                    <a:p>
                      <a:pPr marL="0" marR="0" lvl="0" indent="0" algn="ctr" rtl="0" eaLnBrk="1" fontAlgn="auto" latinLnBrk="0" hangingPunct="1">
                        <a:lnSpc>
                          <a:spcPct val="100000"/>
                        </a:lnSpc>
                        <a:spcBef>
                          <a:spcPts val="0"/>
                        </a:spcBef>
                        <a:spcAft>
                          <a:spcPts val="0"/>
                        </a:spcAft>
                        <a:buClrTx/>
                        <a:buSzTx/>
                        <a:buFontTx/>
                        <a:buNone/>
                      </a:pPr>
                      <a:r>
                        <a:rPr lang="en-GB" sz="1000" b="1" i="0"/>
                        <a:t>Literature: The 19</a:t>
                      </a:r>
                      <a:r>
                        <a:rPr lang="en-GB" sz="1000" b="1" i="0" baseline="30000"/>
                        <a:t>th</a:t>
                      </a:r>
                      <a:r>
                        <a:rPr lang="en-GB" sz="1000" b="1" i="0"/>
                        <a:t> century novel: '</a:t>
                      </a:r>
                      <a:r>
                        <a:rPr lang="en-GB" sz="1000" b="1" i="1"/>
                        <a:t>A Christmas Carol'</a:t>
                      </a:r>
                      <a:endParaRPr lang="en-US" sz="1000" b="1"/>
                    </a:p>
                    <a:p>
                      <a:pPr marL="0" marR="0" lvl="0" indent="0" algn="ctr" rtl="0" eaLnBrk="1" fontAlgn="auto" latinLnBrk="0" hangingPunct="1">
                        <a:lnSpc>
                          <a:spcPct val="100000"/>
                        </a:lnSpc>
                        <a:spcBef>
                          <a:spcPts val="0"/>
                        </a:spcBef>
                        <a:spcAft>
                          <a:spcPts val="0"/>
                        </a:spcAft>
                        <a:buClrTx/>
                        <a:buSzTx/>
                        <a:buFontTx/>
                        <a:buNone/>
                      </a:pPr>
                      <a:r>
                        <a:rPr lang="en-GB" sz="1000" b="0"/>
                        <a:t>Authorial aims explored through the writer's craft</a:t>
                      </a:r>
                    </a:p>
                    <a:p>
                      <a:pPr marL="0" marR="0" lvl="0" indent="0" algn="ctr" rtl="0">
                        <a:lnSpc>
                          <a:spcPct val="100000"/>
                        </a:lnSpc>
                        <a:spcBef>
                          <a:spcPts val="0"/>
                        </a:spcBef>
                        <a:spcAft>
                          <a:spcPts val="0"/>
                        </a:spcAft>
                        <a:buClrTx/>
                        <a:buSzTx/>
                        <a:buFontTx/>
                        <a:buNone/>
                      </a:pPr>
                      <a:r>
                        <a:rPr lang="en-GB" sz="1000" b="1"/>
                        <a:t>Language:</a:t>
                      </a:r>
                      <a:endParaRPr lang="en-GB" sz="1000"/>
                    </a:p>
                    <a:p>
                      <a:pPr marL="0" marR="0" lvl="0" indent="0" algn="ctr">
                        <a:lnSpc>
                          <a:spcPct val="100000"/>
                        </a:lnSpc>
                        <a:spcBef>
                          <a:spcPts val="0"/>
                        </a:spcBef>
                        <a:spcAft>
                          <a:spcPts val="0"/>
                        </a:spcAft>
                        <a:buNone/>
                      </a:pPr>
                      <a:r>
                        <a:rPr lang="en-GB" sz="1000" b="1" i="0" u="none" strike="noStrike" noProof="0">
                          <a:solidFill>
                            <a:srgbClr val="000000"/>
                          </a:solidFill>
                          <a:latin typeface="Calibri"/>
                        </a:rPr>
                        <a:t>Writer’s viewpoints and perspectives</a:t>
                      </a:r>
                      <a:endParaRPr lang="en-GB" sz="1000" b="0" i="0" u="none" strike="noStrike" noProof="0">
                        <a:solidFill>
                          <a:srgbClr val="000000"/>
                        </a:solidFill>
                        <a:latin typeface="Calibri"/>
                      </a:endParaRPr>
                    </a:p>
                    <a:p>
                      <a:pPr marL="0" marR="0" lvl="0" indent="0" algn="ctr">
                        <a:lnSpc>
                          <a:spcPct val="100000"/>
                        </a:lnSpc>
                        <a:spcBef>
                          <a:spcPts val="0"/>
                        </a:spcBef>
                        <a:spcAft>
                          <a:spcPts val="0"/>
                        </a:spcAft>
                        <a:buNone/>
                      </a:pPr>
                      <a:r>
                        <a:rPr lang="en-GB" sz="1000" b="0" i="0" u="none" strike="noStrike" noProof="0">
                          <a:solidFill>
                            <a:srgbClr val="000000"/>
                          </a:solidFill>
                          <a:latin typeface="Calibri"/>
                        </a:rPr>
                        <a:t>Non-fiction reading and writing skills study</a:t>
                      </a:r>
                      <a:endParaRPr lang="en-GB"/>
                    </a:p>
                  </a:txBody>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100" b="0" i="1"/>
                    </a:p>
                  </a:txBody>
                  <a:tcPr/>
                </a:tc>
                <a:tc gridSpan="2">
                  <a:txBody>
                    <a:bodyPr/>
                    <a:lstStyle/>
                    <a:p>
                      <a:pPr algn="ctr"/>
                      <a:r>
                        <a:rPr lang="en-GB" sz="1000" b="1"/>
                        <a:t>Literature:</a:t>
                      </a:r>
                      <a:r>
                        <a:rPr lang="en-GB" sz="1000" b="0"/>
                        <a:t> </a:t>
                      </a:r>
                      <a:r>
                        <a:rPr lang="en-GB" sz="1000" b="1" i="0"/>
                        <a:t>'Power and Conflict' Poetry Anthology Cluster</a:t>
                      </a:r>
                    </a:p>
                    <a:p>
                      <a:pPr lvl="0" algn="ctr">
                        <a:buNone/>
                      </a:pPr>
                      <a:r>
                        <a:rPr lang="en-GB" sz="1000" b="0" i="0"/>
                        <a:t>Essay execution skills and </a:t>
                      </a:r>
                      <a:r>
                        <a:rPr lang="en-GB" sz="1000" b="1" i="0"/>
                        <a:t>Unseen poetry</a:t>
                      </a:r>
                    </a:p>
                    <a:p>
                      <a:pPr lvl="0" algn="ctr">
                        <a:buNone/>
                      </a:pPr>
                      <a:br>
                        <a:rPr lang="en-GB" sz="1000" b="1" i="0" u="none" strike="noStrike" noProof="0">
                          <a:solidFill>
                            <a:srgbClr val="000000"/>
                          </a:solidFill>
                          <a:latin typeface="Calibri"/>
                        </a:rPr>
                      </a:br>
                      <a:r>
                        <a:rPr lang="en-GB" sz="1000" b="0" i="0" u="none" strike="noStrike" noProof="0">
                          <a:solidFill>
                            <a:srgbClr val="000000"/>
                          </a:solidFill>
                          <a:latin typeface="Calibri"/>
                        </a:rPr>
                        <a:t>English Language Examination preparation</a:t>
                      </a:r>
                    </a:p>
                  </a:txBody>
                  <a:tcPr>
                    <a:lnR w="12700" cap="flat" cmpd="sng" algn="ctr">
                      <a:solidFill>
                        <a:schemeClr val="tx1"/>
                      </a:solidFill>
                      <a:prstDash val="solid"/>
                      <a:round/>
                      <a:headEnd type="none" w="med" len="med"/>
                      <a:tailEnd type="none" w="med" len="med"/>
                    </a:lnR>
                  </a:tcPr>
                </a:tc>
                <a:tc hMerge="1">
                  <a:txBody>
                    <a:bodyPr/>
                    <a:lstStyle/>
                    <a:p>
                      <a:pPr defTabSz="914400">
                        <a:tabLst/>
                        <a:defRPr/>
                      </a:pPr>
                      <a:endParaRPr lang="en-US"/>
                    </a:p>
                  </a:txBody>
                  <a:tcP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2869108308"/>
                  </a:ext>
                </a:extLst>
              </a:tr>
              <a:tr h="1176696">
                <a:tc>
                  <a:txBody>
                    <a:bodyPr/>
                    <a:lstStyle/>
                    <a:p>
                      <a:r>
                        <a:rPr lang="en-GB" sz="1100" b="1" kern="1200">
                          <a:solidFill>
                            <a:schemeClr val="bg1"/>
                          </a:solidFill>
                          <a:latin typeface="+mn-lt"/>
                          <a:ea typeface="+mn-ea"/>
                          <a:cs typeface="+mn-cs"/>
                        </a:rPr>
                        <a:t>Year 11</a:t>
                      </a:r>
                    </a:p>
                  </a:txBody>
                  <a:tcPr>
                    <a:lnL w="12700" cap="flat" cmpd="sng" algn="ctr">
                      <a:solidFill>
                        <a:schemeClr val="tx1"/>
                      </a:solidFill>
                      <a:prstDash val="solid"/>
                      <a:round/>
                      <a:headEnd type="none" w="med" len="med"/>
                      <a:tailEnd type="none" w="med" len="med"/>
                    </a:lnL>
                    <a:solidFill>
                      <a:srgbClr val="002060"/>
                    </a:solidFill>
                  </a:tcPr>
                </a:tc>
                <a:tc>
                  <a:txBody>
                    <a:bodyPr/>
                    <a:lstStyle/>
                    <a:p>
                      <a:pPr marL="0" marR="0" lvl="0" indent="0" algn="ctr">
                        <a:lnSpc>
                          <a:spcPct val="100000"/>
                        </a:lnSpc>
                        <a:spcBef>
                          <a:spcPts val="0"/>
                        </a:spcBef>
                        <a:spcAft>
                          <a:spcPts val="0"/>
                        </a:spcAft>
                        <a:buNone/>
                      </a:pPr>
                      <a:r>
                        <a:rPr lang="en-GB" sz="1000" b="1" i="0" u="none" strike="noStrike" noProof="0">
                          <a:solidFill>
                            <a:srgbClr val="000000"/>
                          </a:solidFill>
                          <a:latin typeface="Calibri"/>
                        </a:rPr>
                        <a:t>Literature modern texts:</a:t>
                      </a:r>
                      <a:endParaRPr lang="en-US" sz="1000" b="0" i="0" u="none" strike="noStrike" noProof="0">
                        <a:solidFill>
                          <a:srgbClr val="000000"/>
                        </a:solidFill>
                        <a:latin typeface="Calibri"/>
                      </a:endParaRPr>
                    </a:p>
                    <a:p>
                      <a:pPr marL="0" marR="0" lvl="0" indent="0" algn="ctr">
                        <a:lnSpc>
                          <a:spcPct val="100000"/>
                        </a:lnSpc>
                        <a:spcBef>
                          <a:spcPts val="0"/>
                        </a:spcBef>
                        <a:spcAft>
                          <a:spcPts val="0"/>
                        </a:spcAft>
                        <a:buNone/>
                      </a:pPr>
                      <a:r>
                        <a:rPr lang="en-GB" sz="1000" b="0" i="0" u="none" strike="noStrike" noProof="0">
                          <a:solidFill>
                            <a:srgbClr val="000000"/>
                          </a:solidFill>
                          <a:latin typeface="Calibri"/>
                        </a:rPr>
                        <a:t>An Inspector Calls</a:t>
                      </a:r>
                      <a:endParaRPr lang="en-US" sz="1000" b="0" i="0" u="none" strike="noStrike" noProof="0">
                        <a:solidFill>
                          <a:srgbClr val="000000"/>
                        </a:solidFill>
                        <a:latin typeface="Calibri"/>
                      </a:endParaRPr>
                    </a:p>
                    <a:p>
                      <a:pPr marL="0" marR="0" lvl="0" indent="0" algn="ctr">
                        <a:lnSpc>
                          <a:spcPct val="100000"/>
                        </a:lnSpc>
                        <a:spcBef>
                          <a:spcPts val="0"/>
                        </a:spcBef>
                        <a:spcAft>
                          <a:spcPts val="0"/>
                        </a:spcAft>
                        <a:buNone/>
                      </a:pPr>
                      <a:r>
                        <a:rPr lang="en-GB" sz="1000" b="0" i="0" u="none" strike="noStrike" noProof="0">
                          <a:solidFill>
                            <a:srgbClr val="000000"/>
                          </a:solidFill>
                          <a:latin typeface="Calibri"/>
                        </a:rPr>
                        <a:t>Authorial aims and protest writing through a play text</a:t>
                      </a:r>
                      <a:br>
                        <a:rPr lang="en-GB" sz="1000" b="0" i="0" u="none" strike="noStrike" noProof="0">
                          <a:solidFill>
                            <a:srgbClr val="000000"/>
                          </a:solidFill>
                          <a:latin typeface="Calibri"/>
                        </a:rPr>
                      </a:br>
                      <a:r>
                        <a:rPr lang="en-GB" sz="1000" b="1" i="0" u="none" strike="noStrike" noProof="0">
                          <a:solidFill>
                            <a:srgbClr val="000000"/>
                          </a:solidFill>
                          <a:latin typeface="Calibri"/>
                        </a:rPr>
                        <a:t>Language</a:t>
                      </a:r>
                      <a:r>
                        <a:rPr lang="en-GB" sz="1000" b="0" i="0" u="none" strike="noStrike" noProof="0">
                          <a:solidFill>
                            <a:srgbClr val="000000"/>
                          </a:solidFill>
                          <a:latin typeface="Calibri"/>
                        </a:rPr>
                        <a:t>:</a:t>
                      </a:r>
                      <a:br>
                        <a:rPr lang="en-GB" sz="1000" b="0" i="0" u="none" strike="noStrike" noProof="0">
                          <a:solidFill>
                            <a:srgbClr val="000000"/>
                          </a:solidFill>
                          <a:latin typeface="Calibri"/>
                        </a:rPr>
                      </a:br>
                      <a:r>
                        <a:rPr lang="en-GB" sz="1000" b="0" i="0" u="none" strike="noStrike" noProof="0">
                          <a:solidFill>
                            <a:srgbClr val="000000"/>
                          </a:solidFill>
                          <a:latin typeface="Calibri"/>
                        </a:rPr>
                        <a:t>Writer’s viewpoints and perspectives</a:t>
                      </a:r>
                    </a:p>
                  </a:txBody>
                  <a:tcPr/>
                </a:tc>
                <a:tc>
                  <a:txBody>
                    <a:bodyPr/>
                    <a:lstStyle/>
                    <a:p>
                      <a:pPr marL="0" marR="0" lvl="0" indent="0" algn="ctr" rtl="0" eaLnBrk="1" fontAlgn="auto" latinLnBrk="0" hangingPunct="1">
                        <a:lnSpc>
                          <a:spcPct val="100000"/>
                        </a:lnSpc>
                        <a:spcBef>
                          <a:spcPts val="0"/>
                        </a:spcBef>
                        <a:spcAft>
                          <a:spcPts val="0"/>
                        </a:spcAft>
                        <a:buClrTx/>
                        <a:buSzTx/>
                        <a:buFontTx/>
                        <a:buNone/>
                      </a:pPr>
                      <a:r>
                        <a:rPr lang="en-GB" sz="1000" b="1" i="0"/>
                        <a:t>Literature:</a:t>
                      </a:r>
                    </a:p>
                    <a:p>
                      <a:pPr marL="0" marR="0" lvl="0" indent="0" algn="ctr">
                        <a:lnSpc>
                          <a:spcPct val="100000"/>
                        </a:lnSpc>
                        <a:spcBef>
                          <a:spcPts val="0"/>
                        </a:spcBef>
                        <a:spcAft>
                          <a:spcPts val="0"/>
                        </a:spcAft>
                        <a:buClrTx/>
                        <a:buSzTx/>
                        <a:buFontTx/>
                        <a:buNone/>
                      </a:pPr>
                      <a:r>
                        <a:rPr lang="en-GB" sz="1000" b="0" i="0"/>
                        <a:t>Shakespeare and 19</a:t>
                      </a:r>
                      <a:r>
                        <a:rPr lang="en-GB" sz="1000" b="0" i="0" baseline="30000"/>
                        <a:t>th</a:t>
                      </a:r>
                      <a:r>
                        <a:rPr lang="en-GB" sz="1000" b="0" i="0"/>
                        <a:t> century novel recall, review and revise skills</a:t>
                      </a:r>
                    </a:p>
                    <a:p>
                      <a:pPr lvl="0" algn="ctr">
                        <a:lnSpc>
                          <a:spcPct val="100000"/>
                        </a:lnSpc>
                        <a:spcBef>
                          <a:spcPts val="0"/>
                        </a:spcBef>
                        <a:spcAft>
                          <a:spcPts val="0"/>
                        </a:spcAft>
                        <a:buNone/>
                      </a:pPr>
                      <a:r>
                        <a:rPr lang="en-GB" sz="1000" b="1" i="0" u="none" strike="noStrike" noProof="0">
                          <a:solidFill>
                            <a:srgbClr val="000000"/>
                          </a:solidFill>
                          <a:latin typeface="Calibri"/>
                        </a:rPr>
                        <a:t>Language</a:t>
                      </a:r>
                      <a:r>
                        <a:rPr lang="en-GB" sz="1000" b="0" i="0" u="none" strike="noStrike" noProof="0">
                          <a:solidFill>
                            <a:srgbClr val="000000"/>
                          </a:solidFill>
                          <a:latin typeface="Calibri"/>
                        </a:rPr>
                        <a:t>:</a:t>
                      </a:r>
                    </a:p>
                    <a:p>
                      <a:pPr lvl="0" algn="ctr">
                        <a:lnSpc>
                          <a:spcPct val="100000"/>
                        </a:lnSpc>
                        <a:spcBef>
                          <a:spcPts val="0"/>
                        </a:spcBef>
                        <a:spcAft>
                          <a:spcPts val="0"/>
                        </a:spcAft>
                        <a:buNone/>
                      </a:pPr>
                      <a:r>
                        <a:rPr lang="en-GB" sz="1000" b="0" i="0" u="none" strike="noStrike" noProof="0">
                          <a:solidFill>
                            <a:srgbClr val="000000"/>
                          </a:solidFill>
                          <a:latin typeface="Calibri"/>
                        </a:rPr>
                        <a:t>Creative Reading and Writing skills</a:t>
                      </a:r>
                    </a:p>
                    <a:p>
                      <a:pPr lvl="0" algn="ctr">
                        <a:lnSpc>
                          <a:spcPct val="100000"/>
                        </a:lnSpc>
                        <a:spcBef>
                          <a:spcPts val="0"/>
                        </a:spcBef>
                        <a:spcAft>
                          <a:spcPts val="0"/>
                        </a:spcAft>
                        <a:buNone/>
                      </a:pPr>
                      <a:endParaRPr lang="en-GB" sz="1000" b="0"/>
                    </a:p>
                  </a:txBody>
                  <a:tcPr/>
                </a:tc>
                <a:tc>
                  <a:txBody>
                    <a:bodyPr/>
                    <a:lstStyle/>
                    <a:p>
                      <a:pPr algn="ctr"/>
                      <a:r>
                        <a:rPr lang="en-GB" sz="1000" b="0"/>
                        <a:t>Language revision workshops: bespoke skill focus</a:t>
                      </a:r>
                    </a:p>
                    <a:p>
                      <a:pPr algn="ctr"/>
                      <a:r>
                        <a:rPr lang="en-GB" sz="1000" b="0"/>
                        <a:t>Literature poetry comparison focus. Reacting to unseen poetry</a:t>
                      </a:r>
                    </a:p>
                  </a:txBody>
                  <a:tcPr>
                    <a:solidFill>
                      <a:schemeClr val="bg1"/>
                    </a:solidFill>
                  </a:tcPr>
                </a:tc>
                <a:tc>
                  <a:txBody>
                    <a:bodyPr/>
                    <a:lstStyle/>
                    <a:p>
                      <a:pPr lvl="0" algn="ctr">
                        <a:buNone/>
                      </a:pPr>
                      <a:r>
                        <a:rPr lang="en-GB" sz="1000" b="0" i="0" u="none" strike="noStrike" noProof="0">
                          <a:solidFill>
                            <a:srgbClr val="000000"/>
                          </a:solidFill>
                          <a:latin typeface="Calibri"/>
                        </a:rPr>
                        <a:t>Recall, Review and Revise (RRR)</a:t>
                      </a:r>
                      <a:endParaRPr lang="en-US" sz="1000" b="0"/>
                    </a:p>
                    <a:p>
                      <a:pPr lvl="0" algn="ctr">
                        <a:buNone/>
                      </a:pPr>
                      <a:r>
                        <a:rPr lang="en-GB" sz="1000" b="0"/>
                        <a:t>Revision skills</a:t>
                      </a:r>
                    </a:p>
                    <a:p>
                      <a:pPr lvl="0" algn="ctr">
                        <a:buNone/>
                      </a:pPr>
                      <a:r>
                        <a:rPr lang="en-GB" sz="1000" b="0"/>
                        <a:t>Exam execution technique and skills</a:t>
                      </a:r>
                    </a:p>
                    <a:p>
                      <a:pPr algn="ctr"/>
                      <a:endParaRPr lang="en-GB" sz="1000" b="1"/>
                    </a:p>
                  </a:txBody>
                  <a:tcPr>
                    <a:lnR w="12700" cap="flat" cmpd="sng" algn="ctr">
                      <a:solidFill>
                        <a:schemeClr val="tx1"/>
                      </a:solidFill>
                      <a:prstDash val="solid"/>
                      <a:round/>
                      <a:headEnd type="none" w="med" len="med"/>
                      <a:tailEnd type="none" w="med" len="med"/>
                    </a:lnR>
                    <a:solidFill>
                      <a:schemeClr val="bg1"/>
                    </a:solidFill>
                  </a:tcPr>
                </a:tc>
                <a:tc gridSpan="2">
                  <a:txBody>
                    <a:bodyPr/>
                    <a:lstStyle/>
                    <a:p>
                      <a:pPr algn="ctr"/>
                      <a:endParaRPr lang="en-GB" sz="1000"/>
                    </a:p>
                    <a:p>
                      <a:pPr algn="ctr"/>
                      <a:r>
                        <a:rPr lang="en-GB" sz="1000" b="1"/>
                        <a:t>Year 11 examination window</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solidFill>
                  </a:tcPr>
                </a:tc>
                <a:tc hMerge="1">
                  <a:txBody>
                    <a:bodyPr/>
                    <a:lstStyle/>
                    <a:p>
                      <a:endParaRPr lang="en-GB"/>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2071176000"/>
                  </a:ext>
                </a:extLst>
              </a:tr>
            </a:tbl>
          </a:graphicData>
        </a:graphic>
      </p:graphicFrame>
      <p:pic>
        <p:nvPicPr>
          <p:cNvPr id="5" name="Picture 4">
            <a:extLst>
              <a:ext uri="{FF2B5EF4-FFF2-40B4-BE49-F238E27FC236}">
                <a16:creationId xmlns:a16="http://schemas.microsoft.com/office/drawing/2014/main" id="{2C379510-2969-423D-B6A0-74F517C3B1EB}"/>
              </a:ext>
            </a:extLst>
          </p:cNvPr>
          <p:cNvPicPr>
            <a:picLocks noChangeAspect="1"/>
          </p:cNvPicPr>
          <p:nvPr/>
        </p:nvPicPr>
        <p:blipFill>
          <a:blip r:embed="rId2"/>
          <a:stretch>
            <a:fillRect/>
          </a:stretch>
        </p:blipFill>
        <p:spPr>
          <a:xfrm>
            <a:off x="214845" y="64453"/>
            <a:ext cx="591980" cy="439137"/>
          </a:xfrm>
          <a:prstGeom prst="rect">
            <a:avLst/>
          </a:prstGeom>
        </p:spPr>
      </p:pic>
      <p:sp>
        <p:nvSpPr>
          <p:cNvPr id="8" name="Rectangle 7">
            <a:extLst>
              <a:ext uri="{FF2B5EF4-FFF2-40B4-BE49-F238E27FC236}">
                <a16:creationId xmlns:a16="http://schemas.microsoft.com/office/drawing/2014/main" id="{7E8DE967-5EA0-4602-9655-62C7DA124C73}"/>
              </a:ext>
            </a:extLst>
          </p:cNvPr>
          <p:cNvSpPr/>
          <p:nvPr/>
        </p:nvSpPr>
        <p:spPr>
          <a:xfrm>
            <a:off x="998989" y="63993"/>
            <a:ext cx="10192837" cy="461665"/>
          </a:xfrm>
          <a:prstGeom prst="rect">
            <a:avLst/>
          </a:prstGeom>
          <a:solidFill>
            <a:srgbClr val="002060"/>
          </a:solidFill>
          <a:ln w="57150">
            <a:solidFill>
              <a:srgbClr val="FF0000"/>
            </a:solidFill>
          </a:ln>
        </p:spPr>
        <p:txBody>
          <a:bodyPr wrap="square">
            <a:spAutoFit/>
          </a:bodyPr>
          <a:lstStyle/>
          <a:p>
            <a:pPr algn="ctr"/>
            <a:r>
              <a:rPr lang="en-US" sz="2400" b="1">
                <a:solidFill>
                  <a:schemeClr val="bg1"/>
                </a:solidFill>
              </a:rPr>
              <a:t>Kirk Hallam Community Academy: English Learning Overview</a:t>
            </a:r>
            <a:endParaRPr lang="en-GB" sz="2400" b="1">
              <a:solidFill>
                <a:schemeClr val="bg1"/>
              </a:solidFill>
            </a:endParaRPr>
          </a:p>
        </p:txBody>
      </p:sp>
      <p:pic>
        <p:nvPicPr>
          <p:cNvPr id="10" name="Picture 9">
            <a:extLst>
              <a:ext uri="{FF2B5EF4-FFF2-40B4-BE49-F238E27FC236}">
                <a16:creationId xmlns:a16="http://schemas.microsoft.com/office/drawing/2014/main" id="{DCCCD8A5-63BC-428B-955F-BFC618F2B457}"/>
              </a:ext>
            </a:extLst>
          </p:cNvPr>
          <p:cNvPicPr>
            <a:picLocks noChangeAspect="1"/>
          </p:cNvPicPr>
          <p:nvPr/>
        </p:nvPicPr>
        <p:blipFill>
          <a:blip r:embed="rId3"/>
          <a:stretch>
            <a:fillRect/>
          </a:stretch>
        </p:blipFill>
        <p:spPr>
          <a:xfrm>
            <a:off x="11280553" y="97676"/>
            <a:ext cx="822109" cy="372689"/>
          </a:xfrm>
          <a:prstGeom prst="rect">
            <a:avLst/>
          </a:prstGeom>
        </p:spPr>
      </p:pic>
      <p:sp>
        <p:nvSpPr>
          <p:cNvPr id="3" name="TextBox 2">
            <a:extLst>
              <a:ext uri="{FF2B5EF4-FFF2-40B4-BE49-F238E27FC236}">
                <a16:creationId xmlns:a16="http://schemas.microsoft.com/office/drawing/2014/main" id="{7D2DF809-B6FC-D500-7B69-E775D72E4E8B}"/>
              </a:ext>
            </a:extLst>
          </p:cNvPr>
          <p:cNvSpPr txBox="1"/>
          <p:nvPr/>
        </p:nvSpPr>
        <p:spPr>
          <a:xfrm>
            <a:off x="-1028700" y="2928938"/>
            <a:ext cx="184731" cy="369332"/>
          </a:xfrm>
          <a:prstGeom prst="rect">
            <a:avLst/>
          </a:prstGeom>
          <a:noFill/>
        </p:spPr>
        <p:txBody>
          <a:bodyPr wrap="none" rtlCol="0">
            <a:spAutoFit/>
          </a:bodyPr>
          <a:lstStyle/>
          <a:p>
            <a:endParaRPr lang="en-GB"/>
          </a:p>
        </p:txBody>
      </p:sp>
    </p:spTree>
    <p:extLst>
      <p:ext uri="{BB962C8B-B14F-4D97-AF65-F5344CB8AC3E}">
        <p14:creationId xmlns:p14="http://schemas.microsoft.com/office/powerpoint/2010/main" val="17624309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93E33255-56BB-4D0F-9DAF-7E8624516753}"/>
              </a:ext>
            </a:extLst>
          </p:cNvPr>
          <p:cNvGraphicFramePr>
            <a:graphicFrameLocks noGrp="1"/>
          </p:cNvGraphicFramePr>
          <p:nvPr>
            <p:extLst>
              <p:ext uri="{D42A27DB-BD31-4B8C-83A1-F6EECF244321}">
                <p14:modId xmlns:p14="http://schemas.microsoft.com/office/powerpoint/2010/main" val="2528987264"/>
              </p:ext>
            </p:extLst>
          </p:nvPr>
        </p:nvGraphicFramePr>
        <p:xfrm>
          <a:off x="53788" y="636494"/>
          <a:ext cx="11934522" cy="6059248"/>
        </p:xfrm>
        <a:graphic>
          <a:graphicData uri="http://schemas.openxmlformats.org/drawingml/2006/table">
            <a:tbl>
              <a:tblPr firstRow="1" bandRow="1">
                <a:tableStyleId>{5940675A-B579-460E-94D1-54222C63F5DA}</a:tableStyleId>
              </a:tblPr>
              <a:tblGrid>
                <a:gridCol w="627448">
                  <a:extLst>
                    <a:ext uri="{9D8B030D-6E8A-4147-A177-3AD203B41FA5}">
                      <a16:colId xmlns:a16="http://schemas.microsoft.com/office/drawing/2014/main" val="3473107372"/>
                    </a:ext>
                  </a:extLst>
                </a:gridCol>
                <a:gridCol w="1744132">
                  <a:extLst>
                    <a:ext uri="{9D8B030D-6E8A-4147-A177-3AD203B41FA5}">
                      <a16:colId xmlns:a16="http://schemas.microsoft.com/office/drawing/2014/main" val="1515706275"/>
                    </a:ext>
                  </a:extLst>
                </a:gridCol>
                <a:gridCol w="1605922">
                  <a:extLst>
                    <a:ext uri="{9D8B030D-6E8A-4147-A177-3AD203B41FA5}">
                      <a16:colId xmlns:a16="http://schemas.microsoft.com/office/drawing/2014/main" val="3648138051"/>
                    </a:ext>
                  </a:extLst>
                </a:gridCol>
                <a:gridCol w="1871339">
                  <a:extLst>
                    <a:ext uri="{9D8B030D-6E8A-4147-A177-3AD203B41FA5}">
                      <a16:colId xmlns:a16="http://schemas.microsoft.com/office/drawing/2014/main" val="2357304930"/>
                    </a:ext>
                  </a:extLst>
                </a:gridCol>
                <a:gridCol w="1447233">
                  <a:extLst>
                    <a:ext uri="{9D8B030D-6E8A-4147-A177-3AD203B41FA5}">
                      <a16:colId xmlns:a16="http://schemas.microsoft.com/office/drawing/2014/main" val="3037811597"/>
                    </a:ext>
                  </a:extLst>
                </a:gridCol>
                <a:gridCol w="2720225">
                  <a:extLst>
                    <a:ext uri="{9D8B030D-6E8A-4147-A177-3AD203B41FA5}">
                      <a16:colId xmlns:a16="http://schemas.microsoft.com/office/drawing/2014/main" val="2095303240"/>
                    </a:ext>
                  </a:extLst>
                </a:gridCol>
                <a:gridCol w="1918223">
                  <a:extLst>
                    <a:ext uri="{9D8B030D-6E8A-4147-A177-3AD203B41FA5}">
                      <a16:colId xmlns:a16="http://schemas.microsoft.com/office/drawing/2014/main" val="633961395"/>
                    </a:ext>
                  </a:extLst>
                </a:gridCol>
              </a:tblGrid>
              <a:tr h="241440">
                <a:tc>
                  <a:txBody>
                    <a:bodyPr/>
                    <a:lstStyle/>
                    <a:p>
                      <a:endParaRPr lang="en-GB" sz="1100"/>
                    </a:p>
                  </a:txBody>
                  <a:tcPr>
                    <a:lnL w="12700" cap="flat" cmpd="sng" algn="ctr">
                      <a:solidFill>
                        <a:schemeClr val="tx1"/>
                      </a:solidFill>
                      <a:prstDash val="solid"/>
                      <a:round/>
                      <a:headEnd type="none" w="med" len="med"/>
                      <a:tailEnd type="none" w="med" len="med"/>
                    </a:lnL>
                    <a:solidFill>
                      <a:srgbClr val="002060"/>
                    </a:solidFill>
                  </a:tcPr>
                </a:tc>
                <a:tc>
                  <a:txBody>
                    <a:bodyPr/>
                    <a:lstStyle/>
                    <a:p>
                      <a:pPr algn="ctr"/>
                      <a:r>
                        <a:rPr lang="en-GB" sz="1100" b="1" kern="1200">
                          <a:solidFill>
                            <a:schemeClr val="tx1"/>
                          </a:solidFill>
                          <a:latin typeface="+mn-lt"/>
                          <a:ea typeface="+mn-ea"/>
                          <a:cs typeface="+mn-cs"/>
                        </a:rPr>
                        <a:t>HT1</a:t>
                      </a:r>
                    </a:p>
                  </a:txBody>
                  <a:tcPr>
                    <a:lnB w="12700">
                      <a:solidFill>
                        <a:schemeClr val="tx1"/>
                      </a:solidFill>
                    </a:lnB>
                    <a:noFill/>
                  </a:tcPr>
                </a:tc>
                <a:tc>
                  <a:txBody>
                    <a:bodyPr/>
                    <a:lstStyle/>
                    <a:p>
                      <a:pPr algn="ctr"/>
                      <a:r>
                        <a:rPr lang="en-GB" sz="1100" b="1" kern="1200">
                          <a:solidFill>
                            <a:schemeClr val="tx1"/>
                          </a:solidFill>
                          <a:latin typeface="+mn-lt"/>
                          <a:ea typeface="+mn-ea"/>
                          <a:cs typeface="+mn-cs"/>
                        </a:rPr>
                        <a:t>HT2</a:t>
                      </a:r>
                    </a:p>
                  </a:txBody>
                  <a:tcPr>
                    <a:lnB w="12700">
                      <a:solidFill>
                        <a:schemeClr val="tx1"/>
                      </a:solidFill>
                    </a:lnB>
                    <a:noFill/>
                  </a:tcPr>
                </a:tc>
                <a:tc>
                  <a:txBody>
                    <a:bodyPr/>
                    <a:lstStyle/>
                    <a:p>
                      <a:pPr algn="ctr"/>
                      <a:r>
                        <a:rPr lang="en-GB" sz="1100" b="1" kern="1200">
                          <a:solidFill>
                            <a:schemeClr val="tx1"/>
                          </a:solidFill>
                          <a:latin typeface="+mn-lt"/>
                          <a:ea typeface="+mn-ea"/>
                          <a:cs typeface="+mn-cs"/>
                        </a:rPr>
                        <a:t>HT3</a:t>
                      </a:r>
                    </a:p>
                  </a:txBody>
                  <a:tcPr>
                    <a:lnB w="12700">
                      <a:solidFill>
                        <a:schemeClr val="tx1"/>
                      </a:solidFill>
                    </a:lnB>
                    <a:noFill/>
                  </a:tcPr>
                </a:tc>
                <a:tc>
                  <a:txBody>
                    <a:bodyPr/>
                    <a:lstStyle/>
                    <a:p>
                      <a:pPr algn="ctr"/>
                      <a:r>
                        <a:rPr lang="en-GB" sz="1100" b="1" kern="1200">
                          <a:solidFill>
                            <a:schemeClr val="tx1"/>
                          </a:solidFill>
                          <a:latin typeface="+mn-lt"/>
                          <a:ea typeface="+mn-ea"/>
                          <a:cs typeface="+mn-cs"/>
                        </a:rPr>
                        <a:t>HT4</a:t>
                      </a:r>
                    </a:p>
                  </a:txBody>
                  <a:tcPr>
                    <a:lnB w="12700">
                      <a:solidFill>
                        <a:schemeClr val="tx1"/>
                      </a:solidFill>
                    </a:lnB>
                    <a:noFill/>
                  </a:tcPr>
                </a:tc>
                <a:tc>
                  <a:txBody>
                    <a:bodyPr/>
                    <a:lstStyle/>
                    <a:p>
                      <a:pPr lvl="0" algn="ctr">
                        <a:buNone/>
                      </a:pPr>
                      <a:r>
                        <a:rPr lang="en-GB" sz="1100" b="1" kern="1200">
                          <a:solidFill>
                            <a:schemeClr val="tx1"/>
                          </a:solidFill>
                          <a:latin typeface="+mn-lt"/>
                          <a:ea typeface="+mn-ea"/>
                          <a:cs typeface="+mn-cs"/>
                        </a:rPr>
                        <a:t>HT5</a:t>
                      </a:r>
                    </a:p>
                  </a:txBody>
                  <a:tcPr>
                    <a:lnB w="12700" cap="flat" cmpd="sng" algn="ctr">
                      <a:solidFill>
                        <a:schemeClr val="tx1"/>
                      </a:solidFill>
                      <a:prstDash val="solid"/>
                      <a:round/>
                      <a:headEnd type="none" w="med" len="med"/>
                      <a:tailEnd type="none" w="med" len="med"/>
                    </a:lnB>
                    <a:noFill/>
                  </a:tcPr>
                </a:tc>
                <a:tc>
                  <a:txBody>
                    <a:bodyPr/>
                    <a:lstStyle/>
                    <a:p>
                      <a:pPr lvl="0" algn="ctr">
                        <a:buNone/>
                      </a:pPr>
                      <a:r>
                        <a:rPr lang="en-GB" sz="1100" b="1" kern="1200">
                          <a:solidFill>
                            <a:schemeClr val="tx1"/>
                          </a:solidFill>
                          <a:latin typeface="+mn-lt"/>
                          <a:ea typeface="+mn-ea"/>
                          <a:cs typeface="+mn-cs"/>
                        </a:rPr>
                        <a:t>HT6</a:t>
                      </a:r>
                    </a:p>
                  </a:txBody>
                  <a:tcPr>
                    <a:lnR w="12700">
                      <a:solidFill>
                        <a:schemeClr val="tx1"/>
                      </a:solidFill>
                    </a:lnR>
                    <a:lnB w="12700">
                      <a:solidFill>
                        <a:schemeClr val="tx1"/>
                      </a:solidFill>
                    </a:lnB>
                    <a:noFill/>
                  </a:tcPr>
                </a:tc>
                <a:extLst>
                  <a:ext uri="{0D108BD9-81ED-4DB2-BD59-A6C34878D82A}">
                    <a16:rowId xmlns:a16="http://schemas.microsoft.com/office/drawing/2014/main" val="2456507225"/>
                  </a:ext>
                </a:extLst>
              </a:tr>
              <a:tr h="2513169">
                <a:tc>
                  <a:txBody>
                    <a:bodyPr/>
                    <a:lstStyle/>
                    <a:p>
                      <a:r>
                        <a:rPr lang="en-GB" sz="1100" b="1" kern="1200">
                          <a:solidFill>
                            <a:schemeClr val="bg1"/>
                          </a:solidFill>
                          <a:latin typeface="+mn-lt"/>
                          <a:ea typeface="+mn-ea"/>
                          <a:cs typeface="+mn-cs"/>
                        </a:rPr>
                        <a:t>Year 12</a:t>
                      </a:r>
                    </a:p>
                  </a:txBody>
                  <a:tcPr>
                    <a:lnL w="12700" cap="flat" cmpd="sng" algn="ctr">
                      <a:solidFill>
                        <a:schemeClr val="tx1"/>
                      </a:solidFill>
                      <a:prstDash val="solid"/>
                      <a:round/>
                      <a:headEnd type="none" w="med" len="med"/>
                      <a:tailEnd type="none" w="med" len="med"/>
                    </a:lnL>
                    <a:lnR w="12700">
                      <a:solidFill>
                        <a:schemeClr val="tx1"/>
                      </a:solidFill>
                    </a:lnR>
                    <a:solidFill>
                      <a:srgbClr val="002060"/>
                    </a:solidFill>
                  </a:tcPr>
                </a:tc>
                <a:tc gridSpan="2">
                  <a:txBody>
                    <a:bodyPr/>
                    <a:lstStyle/>
                    <a:p>
                      <a:pPr algn="ctr"/>
                      <a:r>
                        <a:rPr lang="en-GB" sz="1000" b="1" i="0"/>
                        <a:t>Oppression and subversion:</a:t>
                      </a:r>
                      <a:endParaRPr lang="en-GB" sz="1000" b="0" i="1"/>
                    </a:p>
                    <a:p>
                      <a:pPr algn="l"/>
                      <a:r>
                        <a:rPr lang="en-GB" sz="1000" b="1" i="0"/>
                        <a:t>Reading</a:t>
                      </a:r>
                      <a:r>
                        <a:rPr lang="en-GB" sz="1000" b="0" i="0"/>
                        <a:t>: Unseen extracts from prose, poetry and performance texts. Close reading skills and selection of judicious evidence.</a:t>
                      </a:r>
                      <a:endParaRPr lang="en-GB" sz="1000"/>
                    </a:p>
                    <a:p>
                      <a:pPr lvl="0" algn="l">
                        <a:buNone/>
                      </a:pPr>
                      <a:r>
                        <a:rPr lang="en-GB" sz="1000" b="1" i="0"/>
                        <a:t>Vocabulary focus</a:t>
                      </a:r>
                      <a:r>
                        <a:rPr lang="en-GB" sz="1000" b="0" i="0"/>
                        <a:t>: codes and conventions of social and political protest writing.</a:t>
                      </a:r>
                      <a:endParaRPr lang="en-GB" sz="1000"/>
                    </a:p>
                    <a:p>
                      <a:pPr lvl="0" algn="l">
                        <a:buNone/>
                      </a:pPr>
                      <a:r>
                        <a:rPr lang="en-GB" sz="1000" b="1" i="0"/>
                        <a:t>Writing</a:t>
                      </a:r>
                      <a:r>
                        <a:rPr lang="en-GB" sz="1000" b="0" i="0"/>
                        <a:t>: powerful thesis statements linked to power contexts and character dynamics. </a:t>
                      </a:r>
                    </a:p>
                    <a:p>
                      <a:pPr lvl="0" algn="ctr">
                        <a:buNone/>
                      </a:pPr>
                      <a:endParaRPr lang="en-GB" sz="1000" b="0" i="0"/>
                    </a:p>
                    <a:p>
                      <a:pPr algn="ctr"/>
                      <a:r>
                        <a:rPr lang="en-GB" sz="1000" b="1" i="0"/>
                        <a:t>Aspects of Tragedy</a:t>
                      </a:r>
                      <a:r>
                        <a:rPr lang="en-GB" sz="1000" b="0" i="0"/>
                        <a:t>: </a:t>
                      </a:r>
                    </a:p>
                    <a:p>
                      <a:pPr lvl="0" algn="l">
                        <a:buNone/>
                      </a:pPr>
                      <a:r>
                        <a:rPr lang="en-GB" sz="1000" b="1" i="0"/>
                        <a:t>Reading</a:t>
                      </a:r>
                      <a:r>
                        <a:rPr lang="en-GB" sz="1000" b="0" i="0"/>
                        <a:t>: Othello and Keats narrative poems</a:t>
                      </a:r>
                    </a:p>
                    <a:p>
                      <a:pPr lvl="0" algn="l">
                        <a:buNone/>
                      </a:pPr>
                      <a:r>
                        <a:rPr lang="en-GB" sz="1000" b="1" i="0"/>
                        <a:t>Vocabulary</a:t>
                      </a:r>
                      <a:r>
                        <a:rPr lang="en-GB" sz="1000" b="0" i="0"/>
                        <a:t>: Mortality, sublime, negative capability, fate, disease and decay </a:t>
                      </a:r>
                    </a:p>
                    <a:p>
                      <a:pPr lvl="0" algn="l">
                        <a:buNone/>
                      </a:pPr>
                      <a:r>
                        <a:rPr lang="en-GB" sz="1000" b="1" i="0"/>
                        <a:t>Writing</a:t>
                      </a:r>
                      <a:r>
                        <a:rPr lang="en-GB" sz="1000" b="0" i="0"/>
                        <a:t>: succinct thesis statement linking themes across Keats' poems, considering context. </a:t>
                      </a:r>
                    </a:p>
                  </a:txBody>
                  <a:tcPr>
                    <a:lnL w="12700">
                      <a:solidFill>
                        <a:schemeClr val="tx1"/>
                      </a:solidFill>
                    </a:lnL>
                    <a:lnR w="12700">
                      <a:solidFill>
                        <a:schemeClr val="tx1"/>
                      </a:solidFill>
                    </a:lnR>
                    <a:lnT w="12700">
                      <a:solidFill>
                        <a:schemeClr val="tx1"/>
                      </a:solidFill>
                    </a:lnT>
                    <a:lnB w="12700">
                      <a:solidFill>
                        <a:schemeClr val="tx1"/>
                      </a:solidFill>
                    </a:lnB>
                    <a:noFill/>
                  </a:tcPr>
                </a:tc>
                <a:tc hMerge="1">
                  <a:txBody>
                    <a:bodyPr/>
                    <a:lstStyle/>
                    <a:p>
                      <a:pPr algn="ctr"/>
                      <a:endParaRPr lang="en-GB" sz="1400"/>
                    </a:p>
                  </a:txBody>
                  <a:tcPr/>
                </a:tc>
                <a:tc gridSpan="2">
                  <a:txBody>
                    <a:bodyPr/>
                    <a:lstStyle/>
                    <a:p>
                      <a:pPr algn="ctr"/>
                      <a:r>
                        <a:rPr lang="en-GB" sz="1000" b="1" i="0"/>
                        <a:t>Coercion, conspiracy control:</a:t>
                      </a:r>
                      <a:endParaRPr lang="en-US" sz="1000"/>
                    </a:p>
                    <a:p>
                      <a:pPr lvl="0" algn="l">
                        <a:buNone/>
                      </a:pPr>
                      <a:r>
                        <a:rPr lang="en-GB" sz="1000" b="1"/>
                        <a:t>Reading: </a:t>
                      </a:r>
                      <a:r>
                        <a:rPr lang="en-GB" sz="1000" b="0"/>
                        <a:t>Handmaid's Tale by Margaret Atwood. Analysis of key passages connected to religion, gender and coercion, conspiracy and control.</a:t>
                      </a:r>
                    </a:p>
                    <a:p>
                      <a:pPr lvl="0" algn="l">
                        <a:buNone/>
                      </a:pPr>
                      <a:r>
                        <a:rPr lang="en-GB" sz="1000" b="1"/>
                        <a:t>Vocabulary focus: </a:t>
                      </a:r>
                      <a:r>
                        <a:rPr lang="en-GB" sz="1000" b="0"/>
                        <a:t>authorial methods linked to codes and conventions of social and political protest writing</a:t>
                      </a:r>
                    </a:p>
                    <a:p>
                      <a:pPr lvl="0" algn="l">
                        <a:buNone/>
                      </a:pPr>
                      <a:r>
                        <a:rPr lang="en-GB" sz="1000" b="1"/>
                        <a:t>Writing</a:t>
                      </a:r>
                      <a:r>
                        <a:rPr lang="en-GB" sz="1000"/>
                        <a:t>: single paragraph outlines and cohesion between ideas in written communication</a:t>
                      </a:r>
                    </a:p>
                    <a:p>
                      <a:pPr lvl="0" algn="l">
                        <a:buNone/>
                      </a:pPr>
                      <a:endParaRPr lang="en-GB" sz="1000"/>
                    </a:p>
                    <a:p>
                      <a:pPr lvl="0" algn="ctr">
                        <a:buNone/>
                      </a:pPr>
                      <a:r>
                        <a:rPr lang="en-GB" sz="1000" b="1" i="0" u="none" strike="noStrike" noProof="0">
                          <a:solidFill>
                            <a:srgbClr val="000000"/>
                          </a:solidFill>
                          <a:latin typeface="Calibri"/>
                        </a:rPr>
                        <a:t>Aspects of Tragedy</a:t>
                      </a:r>
                      <a:r>
                        <a:rPr lang="en-GB" sz="1000" b="0" i="0" u="none" strike="noStrike" noProof="0">
                          <a:solidFill>
                            <a:srgbClr val="000000"/>
                          </a:solidFill>
                          <a:latin typeface="Calibri"/>
                        </a:rPr>
                        <a:t>: </a:t>
                      </a:r>
                      <a:endParaRPr lang="en-US" sz="1000" b="0" i="0" u="none" strike="noStrike" noProof="0">
                        <a:solidFill>
                          <a:srgbClr val="000000"/>
                        </a:solidFill>
                        <a:latin typeface="Calibri"/>
                      </a:endParaRPr>
                    </a:p>
                    <a:p>
                      <a:pPr lvl="0" algn="l">
                        <a:buNone/>
                      </a:pPr>
                      <a:r>
                        <a:rPr lang="en-GB" sz="1000" b="1" i="0" u="none" strike="noStrike" noProof="0">
                          <a:solidFill>
                            <a:srgbClr val="000000"/>
                          </a:solidFill>
                          <a:latin typeface="Calibri"/>
                        </a:rPr>
                        <a:t>Reading</a:t>
                      </a:r>
                      <a:r>
                        <a:rPr lang="en-GB" sz="1000" b="0" i="0" u="none" strike="noStrike" noProof="0">
                          <a:solidFill>
                            <a:srgbClr val="000000"/>
                          </a:solidFill>
                          <a:latin typeface="Calibri"/>
                        </a:rPr>
                        <a:t>: Othello and Keats narrative poems</a:t>
                      </a:r>
                      <a:endParaRPr lang="en-US" sz="1000" b="0" i="0" u="none" strike="noStrike" noProof="0">
                        <a:solidFill>
                          <a:srgbClr val="000000"/>
                        </a:solidFill>
                        <a:latin typeface="Calibri"/>
                      </a:endParaRPr>
                    </a:p>
                    <a:p>
                      <a:pPr lvl="0" algn="l">
                        <a:buNone/>
                      </a:pPr>
                      <a:r>
                        <a:rPr lang="en-GB" sz="1000" b="1" i="0" u="none" strike="noStrike" noProof="0">
                          <a:solidFill>
                            <a:srgbClr val="000000"/>
                          </a:solidFill>
                          <a:latin typeface="Calibri"/>
                        </a:rPr>
                        <a:t>Vocabulary</a:t>
                      </a:r>
                      <a:r>
                        <a:rPr lang="en-GB" sz="1000" b="0" i="0" u="none" strike="noStrike" noProof="0">
                          <a:solidFill>
                            <a:srgbClr val="000000"/>
                          </a:solidFill>
                          <a:latin typeface="Calibri"/>
                        </a:rPr>
                        <a:t>: Misogyny and submission of female protagonists, oppositions between reality and the imagination</a:t>
                      </a:r>
                      <a:endParaRPr lang="en-US" sz="1000" b="0" i="0" u="none" strike="noStrike" noProof="0">
                        <a:solidFill>
                          <a:srgbClr val="000000"/>
                        </a:solidFill>
                        <a:latin typeface="Calibri"/>
                      </a:endParaRPr>
                    </a:p>
                    <a:p>
                      <a:pPr lvl="0" algn="l">
                        <a:buNone/>
                      </a:pPr>
                      <a:r>
                        <a:rPr lang="en-GB" sz="1000" b="1" i="0" u="none" strike="noStrike" noProof="0">
                          <a:solidFill>
                            <a:srgbClr val="000000"/>
                          </a:solidFill>
                          <a:latin typeface="Calibri"/>
                        </a:rPr>
                        <a:t>Writing</a:t>
                      </a:r>
                      <a:r>
                        <a:rPr lang="en-GB" sz="1000" b="0" i="0" u="none" strike="noStrike" noProof="0">
                          <a:solidFill>
                            <a:srgbClr val="000000"/>
                          </a:solidFill>
                          <a:latin typeface="Calibri"/>
                        </a:rPr>
                        <a:t>: make connections between themes from both women in Keats' poetry with those in prose, comparative structure in essays. </a:t>
                      </a:r>
                    </a:p>
                  </a:txBody>
                  <a:tcPr>
                    <a:lnL w="12700">
                      <a:solidFill>
                        <a:schemeClr val="tx1"/>
                      </a:solidFill>
                    </a:lnL>
                    <a:lnR w="12700" cap="flat" cmpd="sng" algn="ctr">
                      <a:solidFill>
                        <a:schemeClr val="tx1"/>
                      </a:solidFill>
                      <a:prstDash val="solid"/>
                      <a:round/>
                      <a:headEnd type="none" w="med" len="med"/>
                      <a:tailEnd type="none" w="med" len="med"/>
                    </a:lnR>
                    <a:lnT w="12700">
                      <a:solidFill>
                        <a:schemeClr val="tx1"/>
                      </a:solidFill>
                    </a:lnT>
                    <a:lnB w="12700">
                      <a:solidFill>
                        <a:schemeClr val="tx1"/>
                      </a:solidFill>
                    </a:lnB>
                    <a:noFill/>
                  </a:tcPr>
                </a:tc>
                <a:tc hMerge="1">
                  <a:txBody>
                    <a:bodyPr/>
                    <a:lstStyle/>
                    <a:p>
                      <a:endParaRPr lang="en-US"/>
                    </a:p>
                  </a:txBody>
                  <a:tcPr>
                    <a:lnL w="12700">
                      <a:solidFill>
                        <a:schemeClr val="tx1"/>
                      </a:solidFill>
                    </a:lnL>
                    <a:lnR w="12700" cap="flat" cmpd="sng" algn="ctr">
                      <a:solidFill>
                        <a:schemeClr val="tx1"/>
                      </a:solidFill>
                      <a:prstDash val="solid"/>
                      <a:round/>
                      <a:headEnd type="none" w="med" len="med"/>
                      <a:tailEnd type="none" w="med" len="med"/>
                    </a:lnR>
                    <a:lnT w="12700">
                      <a:solidFill>
                        <a:schemeClr val="tx1"/>
                      </a:solidFill>
                    </a:lnT>
                    <a:lnB w="12700">
                      <a:solidFill>
                        <a:schemeClr val="tx1"/>
                      </a:solidFill>
                    </a:lnB>
                    <a:noFill/>
                  </a:tcPr>
                </a:tc>
                <a:tc gridSpan="2">
                  <a:txBody>
                    <a:bodyPr/>
                    <a:lstStyle/>
                    <a:p>
                      <a:pPr marL="0" lvl="0" indent="0" algn="ctr">
                        <a:lnSpc>
                          <a:spcPct val="100000"/>
                        </a:lnSpc>
                        <a:spcBef>
                          <a:spcPts val="0"/>
                        </a:spcBef>
                        <a:spcAft>
                          <a:spcPts val="0"/>
                        </a:spcAft>
                        <a:buNone/>
                      </a:pPr>
                      <a:r>
                        <a:rPr lang="en-GB" sz="1000" b="1" i="0"/>
                        <a:t>Innocence and Experience:</a:t>
                      </a:r>
                    </a:p>
                    <a:p>
                      <a:pPr lvl="0" algn="l">
                        <a:buNone/>
                      </a:pPr>
                      <a:r>
                        <a:rPr lang="en-GB" sz="1000" b="1" i="0" u="none" strike="noStrike" noProof="0">
                          <a:solidFill>
                            <a:srgbClr val="000000"/>
                          </a:solidFill>
                          <a:latin typeface="Calibri"/>
                        </a:rPr>
                        <a:t>Reading:  </a:t>
                      </a:r>
                      <a:r>
                        <a:rPr lang="en-GB" sz="1000" b="0" i="0" u="none" strike="noStrike" noProof="0">
                          <a:solidFill>
                            <a:srgbClr val="000000"/>
                          </a:solidFill>
                          <a:latin typeface="Calibri"/>
                        </a:rPr>
                        <a:t>Blake's collection of poetry: Innocence and Experience. Close reading skills and authorial aims.</a:t>
                      </a:r>
                      <a:endParaRPr lang="en-US" sz="1000" b="0" i="0" u="none" strike="noStrike" noProof="0">
                        <a:solidFill>
                          <a:srgbClr val="000000"/>
                        </a:solidFill>
                        <a:latin typeface="Calibri"/>
                      </a:endParaRPr>
                    </a:p>
                    <a:p>
                      <a:pPr lvl="0" algn="l">
                        <a:buNone/>
                      </a:pPr>
                      <a:r>
                        <a:rPr lang="en-GB" sz="1000" b="1" i="0" u="none" strike="noStrike" noProof="0">
                          <a:solidFill>
                            <a:srgbClr val="000000"/>
                          </a:solidFill>
                          <a:latin typeface="Calibri"/>
                        </a:rPr>
                        <a:t>Vocabulary focus: </a:t>
                      </a:r>
                      <a:r>
                        <a:rPr lang="en-GB" sz="1000" b="0" i="0" u="none" strike="noStrike" noProof="0">
                          <a:solidFill>
                            <a:srgbClr val="000000"/>
                          </a:solidFill>
                          <a:latin typeface="Calibri"/>
                        </a:rPr>
                        <a:t>institutional power structures versus individual pursuit of freedom</a:t>
                      </a:r>
                    </a:p>
                    <a:p>
                      <a:pPr lvl="0" algn="l">
                        <a:buNone/>
                      </a:pPr>
                      <a:r>
                        <a:rPr lang="en-GB" sz="1000" b="1" i="0" u="none" strike="noStrike" noProof="0">
                          <a:solidFill>
                            <a:srgbClr val="000000"/>
                          </a:solidFill>
                          <a:latin typeface="Calibri"/>
                        </a:rPr>
                        <a:t>Writing</a:t>
                      </a:r>
                      <a:r>
                        <a:rPr lang="en-GB" sz="1000" b="0" i="0" u="none" strike="noStrike" noProof="0">
                          <a:solidFill>
                            <a:srgbClr val="000000"/>
                          </a:solidFill>
                          <a:latin typeface="Calibri"/>
                        </a:rPr>
                        <a:t>: how to execute comparison of abstract themes between two texts.</a:t>
                      </a:r>
                    </a:p>
                    <a:p>
                      <a:pPr marL="0" lvl="0" indent="0" algn="ctr">
                        <a:lnSpc>
                          <a:spcPct val="100000"/>
                        </a:lnSpc>
                        <a:spcBef>
                          <a:spcPts val="0"/>
                        </a:spcBef>
                        <a:spcAft>
                          <a:spcPts val="0"/>
                        </a:spcAft>
                        <a:buNone/>
                      </a:pPr>
                      <a:endParaRPr lang="en-GB" sz="1000" b="1" i="0"/>
                    </a:p>
                    <a:p>
                      <a:pPr marL="0" lvl="0" indent="0" algn="ctr">
                        <a:lnSpc>
                          <a:spcPct val="100000"/>
                        </a:lnSpc>
                        <a:spcBef>
                          <a:spcPts val="0"/>
                        </a:spcBef>
                        <a:spcAft>
                          <a:spcPts val="0"/>
                        </a:spcAft>
                        <a:buNone/>
                      </a:pPr>
                      <a:r>
                        <a:rPr lang="en-GB" sz="1000" b="1" i="0"/>
                        <a:t>Theory and Independence:</a:t>
                      </a:r>
                      <a:endParaRPr lang="en-US" sz="1000"/>
                    </a:p>
                    <a:p>
                      <a:pPr lvl="0" algn="l">
                        <a:buNone/>
                      </a:pPr>
                      <a:r>
                        <a:rPr lang="en-GB" sz="1000" b="1" i="0" u="none" strike="noStrike" noProof="0">
                          <a:solidFill>
                            <a:srgbClr val="000000"/>
                          </a:solidFill>
                          <a:latin typeface="Calibri"/>
                        </a:rPr>
                        <a:t>Reading</a:t>
                      </a:r>
                      <a:r>
                        <a:rPr lang="en-GB" sz="1000" b="0" i="0" u="none" strike="noStrike" noProof="0">
                          <a:solidFill>
                            <a:srgbClr val="000000"/>
                          </a:solidFill>
                          <a:latin typeface="Calibri"/>
                        </a:rPr>
                        <a:t>: Students have free choice to explore prose and poetry collections of their choice to complete their non-exam assessment. </a:t>
                      </a:r>
                      <a:endParaRPr lang="en-GB" sz="1000"/>
                    </a:p>
                    <a:p>
                      <a:pPr marL="171450" lvl="0" indent="-171450" algn="l">
                        <a:buFont typeface="Calibri"/>
                        <a:buChar char="-"/>
                      </a:pPr>
                      <a:r>
                        <a:rPr lang="en-GB" sz="1000" b="0" i="0" u="none" strike="noStrike" noProof="0">
                          <a:solidFill>
                            <a:srgbClr val="000000"/>
                          </a:solidFill>
                          <a:latin typeface="Calibri"/>
                        </a:rPr>
                        <a:t>Research and referencing skills</a:t>
                      </a:r>
                      <a:endParaRPr lang="en-GB" sz="1000"/>
                    </a:p>
                    <a:p>
                      <a:pPr marL="171450" lvl="0" indent="-171450" algn="l">
                        <a:buFont typeface="Calibri"/>
                        <a:buChar char="-"/>
                      </a:pPr>
                      <a:r>
                        <a:rPr lang="en-GB" sz="1000" b="0" i="0" u="none" strike="noStrike" noProof="0">
                          <a:solidFill>
                            <a:srgbClr val="000000"/>
                          </a:solidFill>
                          <a:latin typeface="Calibri"/>
                        </a:rPr>
                        <a:t>Close reading skills through a critical lens.</a:t>
                      </a:r>
                      <a:endParaRPr lang="en-GB" sz="1000"/>
                    </a:p>
                    <a:p>
                      <a:pPr lvl="0" algn="l">
                        <a:buNone/>
                      </a:pPr>
                      <a:r>
                        <a:rPr lang="en-GB" sz="1000" b="1" i="0" u="none" strike="noStrike" noProof="0">
                          <a:solidFill>
                            <a:srgbClr val="000000"/>
                          </a:solidFill>
                          <a:latin typeface="Calibri"/>
                        </a:rPr>
                        <a:t>Writing</a:t>
                      </a:r>
                      <a:r>
                        <a:rPr lang="en-GB" sz="1000" b="0" i="0" u="none" strike="noStrike" noProof="0">
                          <a:solidFill>
                            <a:srgbClr val="000000"/>
                          </a:solidFill>
                          <a:latin typeface="Calibri"/>
                        </a:rPr>
                        <a:t>: Independent essay execution skills</a:t>
                      </a:r>
                    </a:p>
                  </a:txBody>
                  <a:tcPr>
                    <a:lnL w="12700" cap="flat" cmpd="sng" algn="ctr">
                      <a:solidFill>
                        <a:schemeClr val="tx1"/>
                      </a:solidFill>
                      <a:prstDash val="solid"/>
                      <a:round/>
                      <a:headEnd type="none" w="med" len="med"/>
                      <a:tailEnd type="none" w="med" len="med"/>
                    </a:lnL>
                    <a:lnR w="12700">
                      <a:solidFill>
                        <a:schemeClr val="tx1"/>
                      </a:solidFill>
                    </a:lnR>
                    <a:lnT w="12700">
                      <a:solidFill>
                        <a:schemeClr val="tx1"/>
                      </a:solidFill>
                    </a:lnT>
                    <a:lnB w="12700">
                      <a:solidFill>
                        <a:schemeClr val="tx1"/>
                      </a:solidFill>
                    </a:lnB>
                    <a:noFill/>
                  </a:tcPr>
                </a:tc>
                <a:tc hMerge="1">
                  <a:txBody>
                    <a:bodyPr/>
                    <a:lstStyle/>
                    <a:p>
                      <a:endParaRPr lang="en-US"/>
                    </a:p>
                  </a:txBody>
                  <a:tcPr>
                    <a:lnL w="12700">
                      <a:solidFill>
                        <a:schemeClr val="tx1"/>
                      </a:solidFill>
                    </a:lnL>
                    <a:lnR w="12700">
                      <a:solidFill>
                        <a:schemeClr val="tx1"/>
                      </a:solidFill>
                    </a:lnR>
                    <a:lnT w="12700">
                      <a:solidFill>
                        <a:schemeClr val="tx1"/>
                      </a:solidFill>
                    </a:lnT>
                    <a:lnB w="12700">
                      <a:solidFill>
                        <a:schemeClr val="tx1"/>
                      </a:solidFill>
                    </a:lnB>
                    <a:noFill/>
                  </a:tcPr>
                </a:tc>
                <a:extLst>
                  <a:ext uri="{0D108BD9-81ED-4DB2-BD59-A6C34878D82A}">
                    <a16:rowId xmlns:a16="http://schemas.microsoft.com/office/drawing/2014/main" val="210560622"/>
                  </a:ext>
                </a:extLst>
              </a:tr>
              <a:tr h="373133">
                <a:tc>
                  <a:txBody>
                    <a:bodyPr/>
                    <a:lstStyle/>
                    <a:p>
                      <a:pPr lvl="0">
                        <a:buNone/>
                      </a:pPr>
                      <a:endParaRPr lang="en-GB" sz="1100" b="1" kern="1200">
                        <a:solidFill>
                          <a:schemeClr val="bg1"/>
                        </a:solidFill>
                        <a:latin typeface="+mn-lt"/>
                        <a:ea typeface="+mn-ea"/>
                        <a:cs typeface="+mn-cs"/>
                      </a:endParaRPr>
                    </a:p>
                  </a:txBody>
                  <a:tcPr>
                    <a:lnL w="12700">
                      <a:solidFill>
                        <a:schemeClr val="tx1"/>
                      </a:solidFill>
                    </a:lnL>
                    <a:lnR w="12700">
                      <a:solidFill>
                        <a:schemeClr val="tx1"/>
                      </a:solidFill>
                    </a:lnR>
                    <a:solidFill>
                      <a:srgbClr val="002060"/>
                    </a:solidFill>
                  </a:tcPr>
                </a:tc>
                <a:tc gridSpan="6">
                  <a:txBody>
                    <a:bodyPr/>
                    <a:lstStyle/>
                    <a:p>
                      <a:pPr lvl="0" algn="l">
                        <a:buNone/>
                      </a:pPr>
                      <a:r>
                        <a:rPr lang="en-GB" sz="1000" b="1" i="0"/>
                        <a:t>Reading for pleasure</a:t>
                      </a:r>
                      <a:r>
                        <a:rPr lang="en-GB" sz="1000" b="0" i="0"/>
                        <a:t> throughout the year (social and political protest texts): </a:t>
                      </a:r>
                    </a:p>
                    <a:p>
                      <a:pPr marL="0" lvl="0" indent="0" algn="l">
                        <a:buNone/>
                      </a:pPr>
                      <a:r>
                        <a:rPr lang="en-GB" sz="1000" b="0" i="0"/>
                        <a:t>1984       Fahrenheit 451        Pride and Prejudice       Wild Sargasso Sea/Jane Eyre       I know why the caged bird sings       The Colour Purple       The Bell Jar        Chinua Achebe's poetry        The Well of Loneliness</a:t>
                      </a:r>
                    </a:p>
                  </a:txBody>
                  <a:tcPr>
                    <a:lnL w="12700">
                      <a:solidFill>
                        <a:schemeClr val="tx1"/>
                      </a:solidFill>
                    </a:lnL>
                    <a:lnR w="12700">
                      <a:solidFill>
                        <a:schemeClr val="tx1"/>
                      </a:solidFill>
                    </a:lnR>
                    <a:lnT w="12700">
                      <a:solidFill>
                        <a:schemeClr val="tx1"/>
                      </a:solidFill>
                    </a:lnT>
                    <a:lnB w="12700">
                      <a:solidFill>
                        <a:schemeClr val="tx1"/>
                      </a:solidFill>
                    </a:lnB>
                    <a:noFill/>
                  </a:tcPr>
                </a:tc>
                <a:tc hMerge="1">
                  <a:txBody>
                    <a:bodyPr/>
                    <a:lstStyle/>
                    <a:p>
                      <a:endParaRPr lang="en-GB"/>
                    </a:p>
                  </a:txBody>
                  <a:tcPr/>
                </a:tc>
                <a:tc hMerge="1">
                  <a:txBody>
                    <a:bodyPr/>
                    <a:lstStyle/>
                    <a:p>
                      <a:endParaRPr lang="en-US"/>
                    </a:p>
                  </a:txBody>
                  <a:tcPr>
                    <a:lnL w="12700">
                      <a:solidFill>
                        <a:schemeClr val="tx1"/>
                      </a:solidFill>
                    </a:lnL>
                    <a:lnR w="12700">
                      <a:solidFill>
                        <a:schemeClr val="tx1"/>
                      </a:solidFill>
                    </a:lnR>
                    <a:lnT w="12700">
                      <a:solidFill>
                        <a:schemeClr val="tx1"/>
                      </a:solidFill>
                    </a:lnT>
                    <a:lnB w="12700">
                      <a:solidFill>
                        <a:schemeClr val="tx1"/>
                      </a:solidFill>
                    </a:lnB>
                    <a:noFill/>
                  </a:tcPr>
                </a:tc>
                <a:tc hMerge="1">
                  <a:txBody>
                    <a:bodyPr/>
                    <a:lstStyle/>
                    <a:p>
                      <a:endParaRPr lang="en-US"/>
                    </a:p>
                  </a:txBody>
                  <a:tcPr>
                    <a:lnL w="12700">
                      <a:solidFill>
                        <a:schemeClr val="tx1"/>
                      </a:solidFill>
                    </a:lnL>
                    <a:lnR w="12700">
                      <a:solidFill>
                        <a:schemeClr val="tx1"/>
                      </a:solidFill>
                    </a:lnR>
                    <a:lnT w="12700">
                      <a:solidFill>
                        <a:schemeClr val="tx1"/>
                      </a:solidFill>
                    </a:lnT>
                    <a:lnB w="12700">
                      <a:solidFill>
                        <a:schemeClr val="tx1"/>
                      </a:solidFill>
                    </a:lnB>
                    <a:noFill/>
                  </a:tcPr>
                </a:tc>
                <a:tc hMerge="1">
                  <a:txBody>
                    <a:bodyPr/>
                    <a:lstStyle/>
                    <a:p>
                      <a:endParaRPr lang="en-US"/>
                    </a:p>
                  </a:txBody>
                  <a:tcPr>
                    <a:lnL w="12700" cap="flat" cmpd="sng" algn="ctr">
                      <a:solidFill>
                        <a:schemeClr val="tx1"/>
                      </a:solidFill>
                      <a:prstDash val="solid"/>
                      <a:round/>
                      <a:headEnd type="none" w="med" len="med"/>
                      <a:tailEnd type="none" w="med" len="med"/>
                    </a:lnL>
                    <a:lnR w="12700">
                      <a:solidFill>
                        <a:schemeClr val="tx1"/>
                      </a:solid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a:p>
                  </a:txBody>
                  <a:tcPr/>
                </a:tc>
                <a:extLst>
                  <a:ext uri="{0D108BD9-81ED-4DB2-BD59-A6C34878D82A}">
                    <a16:rowId xmlns:a16="http://schemas.microsoft.com/office/drawing/2014/main" val="2479764251"/>
                  </a:ext>
                </a:extLst>
              </a:tr>
              <a:tr h="2721688">
                <a:tc>
                  <a:txBody>
                    <a:bodyPr/>
                    <a:lstStyle/>
                    <a:p>
                      <a:r>
                        <a:rPr lang="en-GB" sz="1100" b="1" kern="1200">
                          <a:solidFill>
                            <a:schemeClr val="bg1"/>
                          </a:solidFill>
                          <a:latin typeface="+mn-lt"/>
                          <a:ea typeface="+mn-ea"/>
                          <a:cs typeface="+mn-cs"/>
                        </a:rPr>
                        <a:t>Year 13</a:t>
                      </a:r>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rgbClr val="002060"/>
                    </a:solidFill>
                  </a:tcPr>
                </a:tc>
                <a:tc gridSpan="2">
                  <a:txBody>
                    <a:bodyPr/>
                    <a:lstStyle/>
                    <a:p>
                      <a:pPr algn="ctr"/>
                      <a:r>
                        <a:rPr lang="en-GB" sz="1000" b="1"/>
                        <a:t>English Literature: Specification B</a:t>
                      </a:r>
                      <a:endParaRPr lang="en-US" sz="1000"/>
                    </a:p>
                    <a:p>
                      <a:pPr lvl="0" algn="ctr">
                        <a:buNone/>
                      </a:pPr>
                      <a:r>
                        <a:rPr lang="en-GB" sz="1000" b="1"/>
                        <a:t>Power structures and authorial aims </a:t>
                      </a:r>
                      <a:endParaRPr lang="en-US" sz="1000"/>
                    </a:p>
                    <a:p>
                      <a:pPr algn="l"/>
                      <a:r>
                        <a:rPr lang="en-GB" sz="1000" b="1" i="0"/>
                        <a:t>Reading</a:t>
                      </a:r>
                      <a:r>
                        <a:rPr lang="en-GB" sz="1000" b="0" i="0"/>
                        <a:t>: Hosseini's 'The Kite Runner'</a:t>
                      </a:r>
                    </a:p>
                    <a:p>
                      <a:pPr lvl="0" algn="l">
                        <a:buNone/>
                      </a:pPr>
                      <a:r>
                        <a:rPr lang="en-GB" sz="1000" b="0" i="0"/>
                        <a:t>reacting to themes in exam-style questions and planning cogent essay outlines</a:t>
                      </a:r>
                      <a:endParaRPr lang="en-GB" sz="1000"/>
                    </a:p>
                    <a:p>
                      <a:pPr lvl="0" algn="l">
                        <a:buNone/>
                      </a:pPr>
                      <a:r>
                        <a:rPr lang="en-GB" sz="1000" b="1" i="0"/>
                        <a:t>Vocabulary focus: </a:t>
                      </a:r>
                      <a:r>
                        <a:rPr lang="en-GB" sz="1000" b="0" i="0"/>
                        <a:t>authorial methods linked to codes and conventions of social and political protest conventions rooted in the text.</a:t>
                      </a:r>
                    </a:p>
                    <a:p>
                      <a:pPr lvl="0" algn="l">
                        <a:buNone/>
                      </a:pPr>
                      <a:r>
                        <a:rPr lang="en-GB" sz="1000" b="1" i="0"/>
                        <a:t>Writing</a:t>
                      </a:r>
                      <a:r>
                        <a:rPr lang="en-GB" sz="1000" b="0" i="0"/>
                        <a:t>: Reacting to the comparison questions drawing connections between texts. Composition skills: planning, ordering ideas effectively and writing with control</a:t>
                      </a:r>
                    </a:p>
                    <a:p>
                      <a:pPr lvl="0" algn="l">
                        <a:buNone/>
                      </a:pPr>
                      <a:endParaRPr lang="en-GB" sz="1000" b="0" i="0"/>
                    </a:p>
                    <a:p>
                      <a:pPr algn="ctr"/>
                      <a:r>
                        <a:rPr lang="en-GB" sz="1000" b="1"/>
                        <a:t>Aspects of Tragedy: Othello, Keats and Death of a Salesman</a:t>
                      </a:r>
                    </a:p>
                    <a:p>
                      <a:pPr lvl="0" algn="l">
                        <a:buNone/>
                      </a:pPr>
                      <a:r>
                        <a:rPr lang="en-GB" sz="1000" b="0" i="0" u="none" strike="noStrike" noProof="0">
                          <a:solidFill>
                            <a:srgbClr val="000000"/>
                          </a:solidFill>
                          <a:latin typeface="Calibri"/>
                        </a:rPr>
                        <a:t>Exam technique drawing connections from extract to whole text for Othello. Drawing connections between texts regarding Keats and Death of a Salesman.</a:t>
                      </a:r>
                    </a:p>
                  </a:txBody>
                  <a:tcPr>
                    <a:lnT w="12700">
                      <a:solidFill>
                        <a:schemeClr val="tx1"/>
                      </a:solidFill>
                    </a:lnT>
                    <a:lnB w="12700" cap="flat" cmpd="sng" algn="ctr">
                      <a:solidFill>
                        <a:schemeClr val="tx1"/>
                      </a:solidFill>
                      <a:prstDash val="solid"/>
                      <a:round/>
                      <a:headEnd type="none" w="med" len="med"/>
                      <a:tailEnd type="none" w="med" len="med"/>
                    </a:lnB>
                    <a:noFill/>
                  </a:tcPr>
                </a:tc>
                <a:tc hMerge="1">
                  <a:txBody>
                    <a:bodyPr/>
                    <a:lstStyle/>
                    <a:p>
                      <a:pPr algn="ctr"/>
                      <a:endParaRPr lang="en-GB" sz="1400"/>
                    </a:p>
                  </a:txBody>
                  <a:tcPr>
                    <a:lnB w="12700" cap="flat" cmpd="sng" algn="ctr">
                      <a:solidFill>
                        <a:schemeClr val="tx1"/>
                      </a:solidFill>
                      <a:prstDash val="solid"/>
                      <a:round/>
                      <a:headEnd type="none" w="med" len="med"/>
                      <a:tailEnd type="none" w="med" len="med"/>
                    </a:lnB>
                  </a:tcPr>
                </a:tc>
                <a:tc gridSpan="2">
                  <a:txBody>
                    <a:bodyPr/>
                    <a:lstStyle/>
                    <a:p>
                      <a:pPr lvl="0" algn="ctr">
                        <a:buNone/>
                      </a:pPr>
                      <a:r>
                        <a:rPr lang="en-GB" sz="1000" b="1" i="0" u="none" strike="noStrike" noProof="0">
                          <a:solidFill>
                            <a:srgbClr val="000000"/>
                          </a:solidFill>
                          <a:latin typeface="Calibri"/>
                        </a:rPr>
                        <a:t>English Literature: Specification B</a:t>
                      </a:r>
                      <a:endParaRPr lang="en-US" sz="1000" b="0" i="0" u="none" strike="noStrike" noProof="0">
                        <a:solidFill>
                          <a:srgbClr val="000000"/>
                        </a:solidFill>
                        <a:latin typeface="Calibri"/>
                      </a:endParaRPr>
                    </a:p>
                    <a:p>
                      <a:pPr lvl="0" algn="ctr">
                        <a:buNone/>
                      </a:pPr>
                      <a:endParaRPr lang="en-GB" sz="1000" b="1" i="0" u="none" strike="noStrike" noProof="0">
                        <a:solidFill>
                          <a:srgbClr val="000000"/>
                        </a:solidFill>
                        <a:latin typeface="Calibri"/>
                      </a:endParaRPr>
                    </a:p>
                    <a:p>
                      <a:pPr lvl="0" algn="l">
                        <a:buNone/>
                      </a:pPr>
                      <a:r>
                        <a:rPr lang="en-GB" sz="1000" b="1" i="0" u="none" strike="noStrike" noProof="0">
                          <a:solidFill>
                            <a:srgbClr val="000000"/>
                          </a:solidFill>
                          <a:latin typeface="Calibri"/>
                        </a:rPr>
                        <a:t>Social and Political Protest Writing: Atwood, Blake and Hosseini</a:t>
                      </a:r>
                      <a:endParaRPr lang="en-US" sz="1000" b="0" i="0" u="none" strike="noStrike" noProof="0">
                        <a:solidFill>
                          <a:srgbClr val="000000"/>
                        </a:solidFill>
                        <a:latin typeface="Calibri"/>
                      </a:endParaRPr>
                    </a:p>
                    <a:p>
                      <a:pPr lvl="0" algn="l">
                        <a:buNone/>
                      </a:pPr>
                      <a:r>
                        <a:rPr lang="en-GB" sz="1000" b="1" i="0" u="none" strike="noStrike" noProof="0">
                          <a:solidFill>
                            <a:srgbClr val="000000"/>
                          </a:solidFill>
                          <a:latin typeface="Calibri"/>
                        </a:rPr>
                        <a:t>Reading skills: </a:t>
                      </a:r>
                      <a:r>
                        <a:rPr lang="en-GB" sz="1000" b="0" i="0" u="none" strike="noStrike" noProof="0">
                          <a:solidFill>
                            <a:srgbClr val="000000"/>
                          </a:solidFill>
                          <a:latin typeface="Calibri"/>
                        </a:rPr>
                        <a:t>layered reading of unseen component</a:t>
                      </a:r>
                    </a:p>
                    <a:p>
                      <a:pPr lvl="0" algn="l">
                        <a:buNone/>
                      </a:pPr>
                      <a:r>
                        <a:rPr lang="en-GB" sz="1000" b="1" i="0" u="none" strike="noStrike" noProof="0">
                          <a:solidFill>
                            <a:srgbClr val="000000"/>
                          </a:solidFill>
                          <a:latin typeface="Calibri"/>
                        </a:rPr>
                        <a:t>Writing</a:t>
                      </a:r>
                      <a:r>
                        <a:rPr lang="en-GB" sz="1000" b="0" i="0" u="none" strike="noStrike" noProof="0">
                          <a:solidFill>
                            <a:srgbClr val="000000"/>
                          </a:solidFill>
                          <a:latin typeface="Calibri"/>
                        </a:rPr>
                        <a:t>: articulating authors' protests, outline planning approach (single paragraph outline and multiple </a:t>
                      </a:r>
                      <a:r>
                        <a:rPr lang="en-GB" sz="1000" b="0" i="0" u="none" strike="noStrike" noProof="0" err="1">
                          <a:solidFill>
                            <a:srgbClr val="000000"/>
                          </a:solidFill>
                          <a:latin typeface="Calibri"/>
                        </a:rPr>
                        <a:t>paragrsoh</a:t>
                      </a:r>
                      <a:r>
                        <a:rPr lang="en-GB" sz="1000" b="0" i="0" u="none" strike="noStrike" noProof="0">
                          <a:solidFill>
                            <a:srgbClr val="000000"/>
                          </a:solidFill>
                          <a:latin typeface="Calibri"/>
                        </a:rPr>
                        <a:t> outline) </a:t>
                      </a:r>
                    </a:p>
                    <a:p>
                      <a:pPr lvl="0" algn="ctr">
                        <a:buNone/>
                      </a:pPr>
                      <a:endParaRPr lang="en-GB" sz="1000" b="1" i="0" u="none" strike="noStrike" noProof="0">
                        <a:solidFill>
                          <a:srgbClr val="000000"/>
                        </a:solidFill>
                        <a:latin typeface="Calibri"/>
                      </a:endParaRPr>
                    </a:p>
                    <a:p>
                      <a:pPr lvl="0" algn="ctr">
                        <a:buNone/>
                      </a:pPr>
                      <a:endParaRPr lang="en-GB" sz="1000" b="1" i="0" u="none" strike="noStrike" noProof="0">
                        <a:solidFill>
                          <a:srgbClr val="000000"/>
                        </a:solidFill>
                        <a:latin typeface="Calibri"/>
                      </a:endParaRPr>
                    </a:p>
                    <a:p>
                      <a:pPr lvl="0" algn="l">
                        <a:buNone/>
                      </a:pPr>
                      <a:r>
                        <a:rPr lang="en-GB" sz="1000" b="1" i="0" u="none" strike="noStrike" noProof="0">
                          <a:solidFill>
                            <a:srgbClr val="000000"/>
                          </a:solidFill>
                          <a:latin typeface="Calibri"/>
                        </a:rPr>
                        <a:t>Aspects of Tragedy</a:t>
                      </a:r>
                      <a:r>
                        <a:rPr lang="en-GB" sz="1000" b="0" i="0" u="none" strike="noStrike" noProof="0">
                          <a:solidFill>
                            <a:srgbClr val="000000"/>
                          </a:solidFill>
                          <a:latin typeface="Calibri"/>
                        </a:rPr>
                        <a:t>: </a:t>
                      </a:r>
                      <a:r>
                        <a:rPr lang="en-GB" sz="1000" b="1" i="0" u="none" strike="noStrike" noProof="0">
                          <a:solidFill>
                            <a:srgbClr val="000000"/>
                          </a:solidFill>
                          <a:latin typeface="Calibri"/>
                        </a:rPr>
                        <a:t> Othello, Keats and Death of a Salesman</a:t>
                      </a:r>
                      <a:endParaRPr lang="en-GB"/>
                    </a:p>
                    <a:p>
                      <a:pPr lvl="0" algn="l">
                        <a:buNone/>
                      </a:pPr>
                      <a:r>
                        <a:rPr lang="en-GB" sz="1000" b="1" i="0" u="none" strike="noStrike" noProof="0">
                          <a:solidFill>
                            <a:srgbClr val="000000"/>
                          </a:solidFill>
                          <a:latin typeface="Calibri"/>
                        </a:rPr>
                        <a:t>Reading</a:t>
                      </a:r>
                      <a:r>
                        <a:rPr lang="en-GB" sz="1000" b="0" i="0" u="none" strike="noStrike" noProof="0">
                          <a:solidFill>
                            <a:srgbClr val="000000"/>
                          </a:solidFill>
                          <a:latin typeface="Calibri"/>
                        </a:rPr>
                        <a:t>: reacting to themes in exam-style questions and planning cogent essay outlines</a:t>
                      </a:r>
                    </a:p>
                    <a:p>
                      <a:pPr lvl="0" algn="l">
                        <a:buNone/>
                      </a:pPr>
                      <a:r>
                        <a:rPr lang="en-GB" sz="1000" b="1" i="0" u="none" strike="noStrike" noProof="0">
                          <a:solidFill>
                            <a:srgbClr val="000000"/>
                          </a:solidFill>
                          <a:latin typeface="Calibri"/>
                        </a:rPr>
                        <a:t>Vocabulary focus</a:t>
                      </a:r>
                      <a:r>
                        <a:rPr lang="en-GB" sz="1000" b="0" i="0" u="none" strike="noStrike" noProof="0">
                          <a:solidFill>
                            <a:srgbClr val="000000"/>
                          </a:solidFill>
                          <a:latin typeface="Calibri"/>
                        </a:rPr>
                        <a:t>: application and accuracy</a:t>
                      </a:r>
                    </a:p>
                    <a:p>
                      <a:pPr lvl="0" algn="l">
                        <a:buNone/>
                      </a:pPr>
                      <a:r>
                        <a:rPr lang="en-GB" sz="1000" b="1" i="0" u="none" strike="noStrike" noProof="0">
                          <a:solidFill>
                            <a:srgbClr val="000000"/>
                          </a:solidFill>
                          <a:latin typeface="Calibri"/>
                        </a:rPr>
                        <a:t>Writing</a:t>
                      </a:r>
                      <a:r>
                        <a:rPr lang="en-GB" sz="1000" b="0" i="0" u="none" strike="noStrike" noProof="0">
                          <a:solidFill>
                            <a:srgbClr val="000000"/>
                          </a:solidFill>
                          <a:latin typeface="Calibri"/>
                        </a:rPr>
                        <a:t>: Thesis statements, organising ideas in an outline plan, writing with control</a:t>
                      </a:r>
                    </a:p>
                  </a:txBody>
                  <a:tcPr>
                    <a:lnT w="12700">
                      <a:solidFill>
                        <a:schemeClr val="tx1"/>
                      </a:solidFill>
                    </a:lnT>
                    <a:lnB w="12700">
                      <a:solidFill>
                        <a:schemeClr val="tx1"/>
                      </a:solidFill>
                    </a:lnB>
                    <a:solidFill>
                      <a:schemeClr val="bg1"/>
                    </a:solidFill>
                  </a:tcPr>
                </a:tc>
                <a:tc hMerge="1">
                  <a:txBody>
                    <a:bodyPr/>
                    <a:lstStyle/>
                    <a:p>
                      <a:endParaRPr lang="en-US"/>
                    </a:p>
                  </a:txBody>
                  <a:tcPr anchor="ctr">
                    <a:lnT w="12700">
                      <a:solidFill>
                        <a:schemeClr val="tx1"/>
                      </a:solidFill>
                    </a:lnT>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pPr lvl="0" algn="ctr">
                        <a:buNone/>
                      </a:pPr>
                      <a:r>
                        <a:rPr lang="en-GB" sz="1000" b="1" i="0" u="none" strike="noStrike" noProof="0">
                          <a:solidFill>
                            <a:srgbClr val="000000"/>
                          </a:solidFill>
                          <a:latin typeface="Calibri"/>
                        </a:rPr>
                        <a:t>Recall, Review and Revise (RRR)</a:t>
                      </a:r>
                      <a:endParaRPr lang="en-US" sz="1000" b="0" i="0" u="none" strike="noStrike" noProof="0">
                        <a:solidFill>
                          <a:srgbClr val="000000"/>
                        </a:solidFill>
                        <a:latin typeface="Calibri"/>
                      </a:endParaRPr>
                    </a:p>
                    <a:p>
                      <a:pPr lvl="0" algn="ctr">
                        <a:buNone/>
                      </a:pPr>
                      <a:r>
                        <a:rPr lang="en-GB" sz="1000" b="1" i="0" u="none" strike="noStrike" noProof="0">
                          <a:solidFill>
                            <a:srgbClr val="000000"/>
                          </a:solidFill>
                          <a:latin typeface="Calibri"/>
                        </a:rPr>
                        <a:t>Revision skills workshops</a:t>
                      </a:r>
                    </a:p>
                    <a:p>
                      <a:pPr lvl="0" algn="ctr">
                        <a:buNone/>
                      </a:pPr>
                      <a:r>
                        <a:rPr lang="en-GB" sz="1000" b="1" i="0" u="none" strike="noStrike" noProof="0">
                          <a:solidFill>
                            <a:srgbClr val="000000"/>
                          </a:solidFill>
                          <a:latin typeface="Calibri"/>
                        </a:rPr>
                        <a:t>Exam Technique Mastery</a:t>
                      </a:r>
                    </a:p>
                  </a:txBody>
                  <a:tcPr anchor="ctr">
                    <a:lnT w="12700" cap="flat" cmpd="sng" algn="ctr">
                      <a:solidFill>
                        <a:schemeClr val="tx1"/>
                      </a:solidFill>
                      <a:prstDash val="solid"/>
                      <a:round/>
                      <a:headEnd type="none" w="med" len="med"/>
                      <a:tailEnd type="none" w="med" len="med"/>
                    </a:lnT>
                    <a:lnB w="12700">
                      <a:solidFill>
                        <a:schemeClr val="tx1"/>
                      </a:solidFill>
                    </a:lnB>
                    <a:solidFill>
                      <a:schemeClr val="bg1"/>
                    </a:solidFill>
                  </a:tcPr>
                </a:tc>
                <a:tc>
                  <a:txBody>
                    <a:bodyPr/>
                    <a:lstStyle/>
                    <a:p>
                      <a:pPr lvl="0" algn="ctr">
                        <a:buNone/>
                      </a:pPr>
                      <a:r>
                        <a:rPr lang="en-GB" sz="1000" b="1" i="0" u="none" strike="noStrike" noProof="0">
                          <a:solidFill>
                            <a:srgbClr val="000000"/>
                          </a:solidFill>
                          <a:latin typeface="Calibri"/>
                        </a:rPr>
                        <a:t>Recall, Review and Revise (RRR)</a:t>
                      </a:r>
                      <a:endParaRPr lang="en-US" sz="1000" b="0" i="0" u="none" strike="noStrike" noProof="0">
                        <a:solidFill>
                          <a:srgbClr val="000000"/>
                        </a:solidFill>
                        <a:latin typeface="Calibri"/>
                      </a:endParaRPr>
                    </a:p>
                    <a:p>
                      <a:pPr lvl="0" algn="ctr">
                        <a:buNone/>
                      </a:pPr>
                      <a:r>
                        <a:rPr lang="en-GB" sz="1000" b="1" i="0" u="none" strike="noStrike" noProof="0">
                          <a:solidFill>
                            <a:srgbClr val="000000"/>
                          </a:solidFill>
                          <a:latin typeface="Calibri"/>
                        </a:rPr>
                        <a:t>Revision skills workshops</a:t>
                      </a:r>
                      <a:endParaRPr lang="en-US" sz="1000" b="0" i="0" u="none" strike="noStrike" noProof="0">
                        <a:solidFill>
                          <a:srgbClr val="000000"/>
                        </a:solidFill>
                        <a:latin typeface="Calibri"/>
                      </a:endParaRPr>
                    </a:p>
                    <a:p>
                      <a:pPr lvl="0" algn="ctr">
                        <a:buNone/>
                      </a:pPr>
                      <a:r>
                        <a:rPr lang="en-GB" sz="1000" b="1" i="0" u="none" strike="noStrike" noProof="0">
                          <a:solidFill>
                            <a:srgbClr val="000000"/>
                          </a:solidFill>
                          <a:latin typeface="Calibri"/>
                        </a:rPr>
                        <a:t>Exam Technique Mastery</a:t>
                      </a:r>
                      <a:endParaRPr lang="en-GB"/>
                    </a:p>
                  </a:txBody>
                  <a:tcPr anchor="ctr">
                    <a:lnT w="12700">
                      <a:solidFill>
                        <a:schemeClr val="tx1"/>
                      </a:solidFill>
                    </a:lnT>
                    <a:lnB w="12700">
                      <a:solidFill>
                        <a:schemeClr val="tx1"/>
                      </a:solidFill>
                    </a:lnB>
                    <a:solidFill>
                      <a:schemeClr val="bg1"/>
                    </a:solidFill>
                  </a:tcPr>
                </a:tc>
                <a:extLst>
                  <a:ext uri="{0D108BD9-81ED-4DB2-BD59-A6C34878D82A}">
                    <a16:rowId xmlns:a16="http://schemas.microsoft.com/office/drawing/2014/main" val="3261146275"/>
                  </a:ext>
                </a:extLst>
              </a:tr>
            </a:tbl>
          </a:graphicData>
        </a:graphic>
      </p:graphicFrame>
      <p:pic>
        <p:nvPicPr>
          <p:cNvPr id="5" name="Picture 4">
            <a:extLst>
              <a:ext uri="{FF2B5EF4-FFF2-40B4-BE49-F238E27FC236}">
                <a16:creationId xmlns:a16="http://schemas.microsoft.com/office/drawing/2014/main" id="{2C379510-2969-423D-B6A0-74F517C3B1EB}"/>
              </a:ext>
            </a:extLst>
          </p:cNvPr>
          <p:cNvPicPr>
            <a:picLocks noChangeAspect="1"/>
          </p:cNvPicPr>
          <p:nvPr/>
        </p:nvPicPr>
        <p:blipFill>
          <a:blip r:embed="rId2"/>
          <a:stretch>
            <a:fillRect/>
          </a:stretch>
        </p:blipFill>
        <p:spPr>
          <a:xfrm>
            <a:off x="214845" y="64453"/>
            <a:ext cx="591980" cy="439137"/>
          </a:xfrm>
          <a:prstGeom prst="rect">
            <a:avLst/>
          </a:prstGeom>
        </p:spPr>
      </p:pic>
      <p:sp>
        <p:nvSpPr>
          <p:cNvPr id="8" name="Rectangle 7">
            <a:extLst>
              <a:ext uri="{FF2B5EF4-FFF2-40B4-BE49-F238E27FC236}">
                <a16:creationId xmlns:a16="http://schemas.microsoft.com/office/drawing/2014/main" id="{7E8DE967-5EA0-4602-9655-62C7DA124C73}"/>
              </a:ext>
            </a:extLst>
          </p:cNvPr>
          <p:cNvSpPr/>
          <p:nvPr/>
        </p:nvSpPr>
        <p:spPr>
          <a:xfrm>
            <a:off x="1139789" y="103480"/>
            <a:ext cx="9912421" cy="400110"/>
          </a:xfrm>
          <a:prstGeom prst="rect">
            <a:avLst/>
          </a:prstGeom>
          <a:solidFill>
            <a:srgbClr val="002060"/>
          </a:solidFill>
          <a:ln w="57150">
            <a:solidFill>
              <a:srgbClr val="FF0000"/>
            </a:solidFill>
          </a:ln>
        </p:spPr>
        <p:txBody>
          <a:bodyPr wrap="square">
            <a:spAutoFit/>
          </a:bodyPr>
          <a:lstStyle/>
          <a:p>
            <a:pPr algn="ctr"/>
            <a:r>
              <a:rPr lang="en-US" sz="2000" b="1" dirty="0">
                <a:solidFill>
                  <a:schemeClr val="bg1"/>
                </a:solidFill>
              </a:rPr>
              <a:t>Kirk Hallam Community Academy: English Literature Learning Overview</a:t>
            </a:r>
            <a:endParaRPr lang="en-GB" sz="2000" b="1" dirty="0">
              <a:solidFill>
                <a:schemeClr val="bg1"/>
              </a:solidFill>
            </a:endParaRPr>
          </a:p>
        </p:txBody>
      </p:sp>
      <p:pic>
        <p:nvPicPr>
          <p:cNvPr id="10" name="Picture 9">
            <a:extLst>
              <a:ext uri="{FF2B5EF4-FFF2-40B4-BE49-F238E27FC236}">
                <a16:creationId xmlns:a16="http://schemas.microsoft.com/office/drawing/2014/main" id="{DCCCD8A5-63BC-428B-955F-BFC618F2B457}"/>
              </a:ext>
            </a:extLst>
          </p:cNvPr>
          <p:cNvPicPr>
            <a:picLocks noChangeAspect="1"/>
          </p:cNvPicPr>
          <p:nvPr/>
        </p:nvPicPr>
        <p:blipFill>
          <a:blip r:embed="rId3"/>
          <a:stretch>
            <a:fillRect/>
          </a:stretch>
        </p:blipFill>
        <p:spPr>
          <a:xfrm>
            <a:off x="11280553" y="97676"/>
            <a:ext cx="822109" cy="372689"/>
          </a:xfrm>
          <a:prstGeom prst="rect">
            <a:avLst/>
          </a:prstGeom>
        </p:spPr>
      </p:pic>
      <p:sp>
        <p:nvSpPr>
          <p:cNvPr id="3" name="TextBox 2">
            <a:extLst>
              <a:ext uri="{FF2B5EF4-FFF2-40B4-BE49-F238E27FC236}">
                <a16:creationId xmlns:a16="http://schemas.microsoft.com/office/drawing/2014/main" id="{7D2DF809-B6FC-D500-7B69-E775D72E4E8B}"/>
              </a:ext>
            </a:extLst>
          </p:cNvPr>
          <p:cNvSpPr txBox="1"/>
          <p:nvPr/>
        </p:nvSpPr>
        <p:spPr>
          <a:xfrm>
            <a:off x="-1028700" y="2928938"/>
            <a:ext cx="184731" cy="369332"/>
          </a:xfrm>
          <a:prstGeom prst="rect">
            <a:avLst/>
          </a:prstGeom>
          <a:noFill/>
        </p:spPr>
        <p:txBody>
          <a:bodyPr wrap="none" rtlCol="0">
            <a:spAutoFit/>
          </a:bodyPr>
          <a:lstStyle/>
          <a:p>
            <a:endParaRPr lang="en-GB"/>
          </a:p>
        </p:txBody>
      </p:sp>
    </p:spTree>
    <p:extLst>
      <p:ext uri="{BB962C8B-B14F-4D97-AF65-F5344CB8AC3E}">
        <p14:creationId xmlns:p14="http://schemas.microsoft.com/office/powerpoint/2010/main" val="29295381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93E33255-56BB-4D0F-9DAF-7E8624516753}"/>
              </a:ext>
            </a:extLst>
          </p:cNvPr>
          <p:cNvGraphicFramePr>
            <a:graphicFrameLocks noGrp="1"/>
          </p:cNvGraphicFramePr>
          <p:nvPr>
            <p:extLst/>
          </p:nvPr>
        </p:nvGraphicFramePr>
        <p:xfrm>
          <a:off x="214845" y="738051"/>
          <a:ext cx="11750732" cy="5996084"/>
        </p:xfrm>
        <a:graphic>
          <a:graphicData uri="http://schemas.openxmlformats.org/drawingml/2006/table">
            <a:tbl>
              <a:tblPr firstRow="1" bandRow="1">
                <a:tableStyleId>{5940675A-B579-460E-94D1-54222C63F5DA}</a:tableStyleId>
              </a:tblPr>
              <a:tblGrid>
                <a:gridCol w="615323">
                  <a:extLst>
                    <a:ext uri="{9D8B030D-6E8A-4147-A177-3AD203B41FA5}">
                      <a16:colId xmlns:a16="http://schemas.microsoft.com/office/drawing/2014/main" val="3473107372"/>
                    </a:ext>
                  </a:extLst>
                </a:gridCol>
                <a:gridCol w="1642662">
                  <a:extLst>
                    <a:ext uri="{9D8B030D-6E8A-4147-A177-3AD203B41FA5}">
                      <a16:colId xmlns:a16="http://schemas.microsoft.com/office/drawing/2014/main" val="1515706275"/>
                    </a:ext>
                  </a:extLst>
                </a:gridCol>
                <a:gridCol w="1689475">
                  <a:extLst>
                    <a:ext uri="{9D8B030D-6E8A-4147-A177-3AD203B41FA5}">
                      <a16:colId xmlns:a16="http://schemas.microsoft.com/office/drawing/2014/main" val="404633537"/>
                    </a:ext>
                  </a:extLst>
                </a:gridCol>
                <a:gridCol w="1835180">
                  <a:extLst>
                    <a:ext uri="{9D8B030D-6E8A-4147-A177-3AD203B41FA5}">
                      <a16:colId xmlns:a16="http://schemas.microsoft.com/office/drawing/2014/main" val="2357304930"/>
                    </a:ext>
                  </a:extLst>
                </a:gridCol>
                <a:gridCol w="1091657">
                  <a:extLst>
                    <a:ext uri="{9D8B030D-6E8A-4147-A177-3AD203B41FA5}">
                      <a16:colId xmlns:a16="http://schemas.microsoft.com/office/drawing/2014/main" val="3037811597"/>
                    </a:ext>
                  </a:extLst>
                </a:gridCol>
                <a:gridCol w="327612">
                  <a:extLst>
                    <a:ext uri="{9D8B030D-6E8A-4147-A177-3AD203B41FA5}">
                      <a16:colId xmlns:a16="http://schemas.microsoft.com/office/drawing/2014/main" val="816253407"/>
                    </a:ext>
                  </a:extLst>
                </a:gridCol>
                <a:gridCol w="2667664">
                  <a:extLst>
                    <a:ext uri="{9D8B030D-6E8A-4147-A177-3AD203B41FA5}">
                      <a16:colId xmlns:a16="http://schemas.microsoft.com/office/drawing/2014/main" val="2095303240"/>
                    </a:ext>
                  </a:extLst>
                </a:gridCol>
                <a:gridCol w="1881159">
                  <a:extLst>
                    <a:ext uri="{9D8B030D-6E8A-4147-A177-3AD203B41FA5}">
                      <a16:colId xmlns:a16="http://schemas.microsoft.com/office/drawing/2014/main" val="633961395"/>
                    </a:ext>
                  </a:extLst>
                </a:gridCol>
              </a:tblGrid>
              <a:tr h="275818">
                <a:tc>
                  <a:txBody>
                    <a:bodyPr/>
                    <a:lstStyle/>
                    <a:p>
                      <a:endParaRPr lang="en-GB" sz="1100"/>
                    </a:p>
                  </a:txBody>
                  <a:tcPr>
                    <a:lnL w="12700" cap="flat" cmpd="sng" algn="ctr">
                      <a:solidFill>
                        <a:schemeClr val="tx1"/>
                      </a:solidFill>
                      <a:prstDash val="solid"/>
                      <a:round/>
                      <a:headEnd type="none" w="med" len="med"/>
                      <a:tailEnd type="none" w="med" len="med"/>
                    </a:lnL>
                    <a:solidFill>
                      <a:srgbClr val="002060"/>
                    </a:solidFill>
                  </a:tcPr>
                </a:tc>
                <a:tc>
                  <a:txBody>
                    <a:bodyPr/>
                    <a:lstStyle/>
                    <a:p>
                      <a:pPr algn="ctr"/>
                      <a:r>
                        <a:rPr lang="en-GB" sz="1100" b="1" kern="1200" dirty="0">
                          <a:solidFill>
                            <a:schemeClr val="tx1"/>
                          </a:solidFill>
                          <a:latin typeface="+mn-lt"/>
                          <a:ea typeface="+mn-ea"/>
                          <a:cs typeface="+mn-cs"/>
                        </a:rPr>
                        <a:t>HT1</a:t>
                      </a:r>
                    </a:p>
                  </a:txBody>
                  <a:tcPr>
                    <a:lnB w="12700">
                      <a:solidFill>
                        <a:schemeClr val="tx1"/>
                      </a:solidFill>
                    </a:lnB>
                    <a:noFill/>
                  </a:tcPr>
                </a:tc>
                <a:tc>
                  <a:txBody>
                    <a:bodyPr/>
                    <a:lstStyle/>
                    <a:p>
                      <a:r>
                        <a:rPr lang="en-GB" sz="1100" b="1" kern="1200" dirty="0">
                          <a:solidFill>
                            <a:schemeClr val="tx1"/>
                          </a:solidFill>
                          <a:latin typeface="+mn-lt"/>
                          <a:ea typeface="+mn-ea"/>
                          <a:cs typeface="+mn-cs"/>
                        </a:rPr>
                        <a:t>HT2</a:t>
                      </a:r>
                      <a:endParaRPr lang="en-GB" dirty="0"/>
                    </a:p>
                  </a:txBody>
                  <a:tcPr>
                    <a:lnB w="12700">
                      <a:solidFill>
                        <a:schemeClr val="tx1"/>
                      </a:solidFill>
                    </a:lnB>
                    <a:noFill/>
                  </a:tcPr>
                </a:tc>
                <a:tc>
                  <a:txBody>
                    <a:bodyPr/>
                    <a:lstStyle/>
                    <a:p>
                      <a:pPr algn="ctr"/>
                      <a:r>
                        <a:rPr lang="en-GB" sz="1100" b="1" kern="1200" dirty="0">
                          <a:solidFill>
                            <a:schemeClr val="tx1"/>
                          </a:solidFill>
                          <a:latin typeface="+mn-lt"/>
                          <a:ea typeface="+mn-ea"/>
                          <a:cs typeface="+mn-cs"/>
                        </a:rPr>
                        <a:t>HT3</a:t>
                      </a:r>
                    </a:p>
                  </a:txBody>
                  <a:tcPr>
                    <a:lnB w="12700" cap="flat" cmpd="sng" algn="ctr">
                      <a:solidFill>
                        <a:schemeClr val="tx1"/>
                      </a:solidFill>
                      <a:prstDash val="solid"/>
                      <a:round/>
                      <a:headEnd type="none" w="med" len="med"/>
                      <a:tailEnd type="none" w="med" len="med"/>
                    </a:lnB>
                    <a:noFill/>
                  </a:tcPr>
                </a:tc>
                <a:tc>
                  <a:txBody>
                    <a:bodyPr/>
                    <a:lstStyle/>
                    <a:p>
                      <a:pPr algn="ctr"/>
                      <a:r>
                        <a:rPr lang="en-GB" sz="1100" b="1" kern="1200" dirty="0">
                          <a:solidFill>
                            <a:schemeClr val="tx1"/>
                          </a:solidFill>
                          <a:latin typeface="+mn-lt"/>
                          <a:ea typeface="+mn-ea"/>
                          <a:cs typeface="+mn-cs"/>
                        </a:rPr>
                        <a:t>HT4</a:t>
                      </a:r>
                    </a:p>
                  </a:txBody>
                  <a:tcPr>
                    <a:lnB w="12700">
                      <a:solidFill>
                        <a:schemeClr val="tx1"/>
                      </a:solidFill>
                    </a:lnB>
                    <a:noFill/>
                  </a:tcPr>
                </a:tc>
                <a:tc gridSpan="2">
                  <a:txBody>
                    <a:bodyPr/>
                    <a:lstStyle/>
                    <a:p>
                      <a:pPr algn="ctr"/>
                      <a:r>
                        <a:rPr lang="en-GB" sz="1100" b="1" kern="1200">
                          <a:solidFill>
                            <a:schemeClr val="tx1"/>
                          </a:solidFill>
                          <a:latin typeface="+mn-lt"/>
                          <a:ea typeface="+mn-ea"/>
                          <a:cs typeface="+mn-cs"/>
                        </a:rPr>
                        <a:t>HT5</a:t>
                      </a:r>
                      <a:endParaRPr lang="en-GB" sz="1100" b="1" kern="1200" dirty="0">
                        <a:solidFill>
                          <a:schemeClr val="tx1"/>
                        </a:solidFill>
                        <a:latin typeface="+mn-lt"/>
                        <a:ea typeface="+mn-ea"/>
                        <a:cs typeface="+mn-cs"/>
                      </a:endParaRPr>
                    </a:p>
                  </a:txBody>
                  <a:tcPr>
                    <a:lnB w="12700" cap="flat" cmpd="sng" algn="ctr">
                      <a:solidFill>
                        <a:schemeClr val="tx1"/>
                      </a:solidFill>
                      <a:prstDash val="solid"/>
                      <a:round/>
                      <a:headEnd type="none" w="med" len="med"/>
                      <a:tailEnd type="none" w="med" len="med"/>
                    </a:lnB>
                    <a:noFill/>
                  </a:tcPr>
                </a:tc>
                <a:tc hMerge="1">
                  <a:txBody>
                    <a:bodyPr/>
                    <a:lstStyle/>
                    <a:p>
                      <a:pPr lvl="0" algn="ctr">
                        <a:buNone/>
                      </a:pPr>
                      <a:r>
                        <a:rPr lang="en-GB" sz="1100" b="1" kern="1200" dirty="0">
                          <a:solidFill>
                            <a:schemeClr val="tx1"/>
                          </a:solidFill>
                          <a:latin typeface="+mn-lt"/>
                          <a:ea typeface="+mn-ea"/>
                          <a:cs typeface="+mn-cs"/>
                        </a:rPr>
                        <a:t>HT5</a:t>
                      </a:r>
                    </a:p>
                  </a:txBody>
                  <a:tcPr>
                    <a:lnB w="12700" cap="flat" cmpd="sng" algn="ctr">
                      <a:solidFill>
                        <a:schemeClr val="tx1"/>
                      </a:solidFill>
                      <a:prstDash val="solid"/>
                      <a:round/>
                      <a:headEnd type="none" w="med" len="med"/>
                      <a:tailEnd type="none" w="med" len="med"/>
                    </a:lnB>
                    <a:noFill/>
                  </a:tcPr>
                </a:tc>
                <a:tc>
                  <a:txBody>
                    <a:bodyPr/>
                    <a:lstStyle/>
                    <a:p>
                      <a:pPr lvl="0" algn="ctr">
                        <a:buNone/>
                      </a:pPr>
                      <a:r>
                        <a:rPr lang="en-GB" sz="1100" b="1" kern="1200" dirty="0">
                          <a:solidFill>
                            <a:schemeClr val="tx1"/>
                          </a:solidFill>
                          <a:latin typeface="+mn-lt"/>
                          <a:ea typeface="+mn-ea"/>
                          <a:cs typeface="+mn-cs"/>
                        </a:rPr>
                        <a:t>HT6</a:t>
                      </a:r>
                    </a:p>
                  </a:txBody>
                  <a:tcPr>
                    <a:lnR w="12700">
                      <a:solidFill>
                        <a:schemeClr val="tx1"/>
                      </a:solidFill>
                    </a:lnR>
                    <a:lnB w="12700">
                      <a:solidFill>
                        <a:schemeClr val="tx1"/>
                      </a:solidFill>
                    </a:lnB>
                    <a:noFill/>
                  </a:tcPr>
                </a:tc>
                <a:extLst>
                  <a:ext uri="{0D108BD9-81ED-4DB2-BD59-A6C34878D82A}">
                    <a16:rowId xmlns:a16="http://schemas.microsoft.com/office/drawing/2014/main" val="2456507225"/>
                  </a:ext>
                </a:extLst>
              </a:tr>
              <a:tr h="259594">
                <a:tc rowSpan="2">
                  <a:txBody>
                    <a:bodyPr/>
                    <a:lstStyle/>
                    <a:p>
                      <a:r>
                        <a:rPr lang="en-GB" sz="1100" b="1" kern="1200" dirty="0">
                          <a:solidFill>
                            <a:schemeClr val="bg1"/>
                          </a:solidFill>
                          <a:latin typeface="+mn-lt"/>
                          <a:ea typeface="+mn-ea"/>
                          <a:cs typeface="+mn-cs"/>
                        </a:rPr>
                        <a:t>Year 12</a:t>
                      </a:r>
                    </a:p>
                  </a:txBody>
                  <a:tcPr>
                    <a:lnL w="12700" cap="flat" cmpd="sng" algn="ctr">
                      <a:solidFill>
                        <a:schemeClr val="tx1"/>
                      </a:solidFill>
                      <a:prstDash val="solid"/>
                      <a:round/>
                      <a:headEnd type="none" w="med" len="med"/>
                      <a:tailEnd type="none" w="med" len="med"/>
                    </a:lnL>
                    <a:lnR w="12700">
                      <a:solidFill>
                        <a:schemeClr val="tx1"/>
                      </a:solidFill>
                    </a:lnR>
                    <a:solidFill>
                      <a:srgbClr val="002060"/>
                    </a:solidFill>
                  </a:tcPr>
                </a:tc>
                <a:tc gridSpan="4">
                  <a:txBody>
                    <a:bodyPr/>
                    <a:lstStyle/>
                    <a:p>
                      <a:pPr algn="ctr"/>
                      <a:r>
                        <a:rPr lang="en-GB" sz="1000" b="1" i="0" dirty="0"/>
                        <a:t>Paper 1: Telling Stories</a:t>
                      </a:r>
                    </a:p>
                  </a:txBody>
                  <a:tcPr>
                    <a:lnL w="12700">
                      <a:solidFill>
                        <a:schemeClr val="tx1"/>
                      </a:solidFill>
                    </a:lnL>
                    <a:lnR w="12700" cap="flat" cmpd="sng" algn="ctr">
                      <a:solidFill>
                        <a:schemeClr val="tx1"/>
                      </a:solidFill>
                      <a:prstDash val="solid"/>
                      <a:round/>
                      <a:headEnd type="none" w="med" len="med"/>
                      <a:tailEnd type="none" w="med" len="med"/>
                    </a:lnR>
                    <a:lnT w="12700">
                      <a:solidFill>
                        <a:schemeClr val="tx1"/>
                      </a:solidFill>
                    </a:lnT>
                    <a:lnB w="12700" cap="flat" cmpd="sng" algn="ctr">
                      <a:solidFill>
                        <a:schemeClr val="tx1"/>
                      </a:solidFill>
                      <a:prstDash val="solid"/>
                      <a:round/>
                      <a:headEnd type="none" w="med" len="med"/>
                      <a:tailEnd type="none" w="med" len="med"/>
                    </a:lnB>
                    <a:solidFill>
                      <a:schemeClr val="bg2"/>
                    </a:solidFill>
                  </a:tcPr>
                </a:tc>
                <a:tc hMerge="1">
                  <a:txBody>
                    <a:bodyPr/>
                    <a:lstStyle/>
                    <a:p>
                      <a:pPr algn="ctr"/>
                      <a:endParaRPr lang="en-GB" sz="1000" b="0" i="0" dirty="0">
                        <a:latin typeface="+mn-lt"/>
                      </a:endParaRPr>
                    </a:p>
                  </a:txBody>
                  <a:tcPr>
                    <a:lnL w="12700" cap="flat" cmpd="sng" algn="ctr">
                      <a:solidFill>
                        <a:schemeClr val="tx1"/>
                      </a:solidFill>
                      <a:prstDash val="solid"/>
                      <a:round/>
                      <a:headEnd type="none" w="med" len="med"/>
                      <a:tailEnd type="none" w="med" len="med"/>
                    </a:lnL>
                    <a:lnR w="12700">
                      <a:solidFill>
                        <a:schemeClr val="tx1"/>
                      </a:solid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a:endParaRPr lang="en-GB" sz="1000" b="1" i="0" u="none" strike="noStrike" noProof="0" dirty="0">
                        <a:solidFill>
                          <a:srgbClr val="000000"/>
                        </a:solidFill>
                        <a:latin typeface="Calibri"/>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lnL w="12700">
                      <a:solidFill>
                        <a:schemeClr val="tx1"/>
                      </a:solidFill>
                    </a:lnL>
                    <a:lnR w="12700" cap="flat" cmpd="sng" algn="ctr">
                      <a:solidFill>
                        <a:schemeClr val="tx1"/>
                      </a:solidFill>
                      <a:prstDash val="solid"/>
                      <a:round/>
                      <a:headEnd type="none" w="med" len="med"/>
                      <a:tailEnd type="none" w="med" len="med"/>
                    </a:lnR>
                    <a:lnT w="12700">
                      <a:solidFill>
                        <a:schemeClr val="tx1"/>
                      </a:solidFill>
                    </a:lnT>
                    <a:lnB w="12700">
                      <a:solidFill>
                        <a:schemeClr val="tx1"/>
                      </a:solidFill>
                    </a:lnB>
                    <a:noFill/>
                  </a:tcPr>
                </a:tc>
                <a:tc gridSpan="3">
                  <a:txBody>
                    <a:bodyPr/>
                    <a:lstStyle/>
                    <a:p>
                      <a:pPr algn="ctr"/>
                      <a:r>
                        <a:rPr lang="en-GB" sz="1000" b="0" i="0" u="none" strike="noStrike" noProof="0">
                          <a:solidFill>
                            <a:srgbClr val="000000"/>
                          </a:solidFill>
                          <a:latin typeface="Calibri"/>
                        </a:rPr>
                        <a:t>Paper 2: Exploring Conflict</a:t>
                      </a:r>
                      <a:endParaRPr lang="en-GB" sz="1000" b="1" i="0" dirty="0"/>
                    </a:p>
                  </a:txBody>
                  <a:tcPr>
                    <a:lnL w="12700" cap="flat" cmpd="sng" algn="ctr">
                      <a:solidFill>
                        <a:schemeClr val="tx1"/>
                      </a:solidFill>
                      <a:prstDash val="solid"/>
                      <a:round/>
                      <a:headEnd type="none" w="med" len="med"/>
                      <a:tailEnd type="none" w="med" len="med"/>
                    </a:lnL>
                    <a:lnR w="12700">
                      <a:solidFill>
                        <a:schemeClr val="tx1"/>
                      </a:solidFill>
                    </a:lnR>
                    <a:lnT w="12700">
                      <a:solidFill>
                        <a:schemeClr val="tx1"/>
                      </a:solidFill>
                    </a:lnT>
                    <a:lnB w="12700" cap="flat" cmpd="sng" algn="ctr">
                      <a:solidFill>
                        <a:schemeClr val="tx1"/>
                      </a:solidFill>
                      <a:prstDash val="solid"/>
                      <a:round/>
                      <a:headEnd type="none" w="med" len="med"/>
                      <a:tailEnd type="none" w="med" len="med"/>
                    </a:lnB>
                    <a:solidFill>
                      <a:schemeClr val="bg2">
                        <a:lumMod val="75000"/>
                      </a:schemeClr>
                    </a:solidFill>
                  </a:tcPr>
                </a:tc>
                <a:tc hMerge="1">
                  <a:txBody>
                    <a:bodyPr/>
                    <a:lstStyle/>
                    <a:p>
                      <a:pPr marL="0" lvl="0" indent="0" algn="ctr">
                        <a:lnSpc>
                          <a:spcPct val="100000"/>
                        </a:lnSpc>
                        <a:spcBef>
                          <a:spcPts val="0"/>
                        </a:spcBef>
                        <a:spcAft>
                          <a:spcPts val="0"/>
                        </a:spcAft>
                        <a:buNone/>
                      </a:pPr>
                      <a:r>
                        <a:rPr lang="en-GB" sz="1000" b="0" i="0" u="none" strike="noStrike" noProof="0" dirty="0">
                          <a:solidFill>
                            <a:srgbClr val="000000"/>
                          </a:solidFill>
                          <a:latin typeface="Calibri"/>
                        </a:rPr>
                        <a:t>Paper 2: Exploring Conflict</a:t>
                      </a:r>
                    </a:p>
                  </a:txBody>
                  <a:tcPr>
                    <a:lnL w="12700" cap="flat" cmpd="sng" algn="ctr">
                      <a:solidFill>
                        <a:schemeClr val="tx1"/>
                      </a:solidFill>
                      <a:prstDash val="solid"/>
                      <a:round/>
                      <a:headEnd type="none" w="med" len="med"/>
                      <a:tailEnd type="none" w="med" len="med"/>
                    </a:lnL>
                    <a:lnR w="12700">
                      <a:solidFill>
                        <a:schemeClr val="tx1"/>
                      </a:solidFill>
                    </a:lnR>
                    <a:lnT w="12700">
                      <a:solidFill>
                        <a:schemeClr val="tx1"/>
                      </a:solidFill>
                    </a:lnT>
                    <a:lnB w="12700" cap="flat" cmpd="sng" algn="ctr">
                      <a:solidFill>
                        <a:schemeClr val="tx1"/>
                      </a:solidFill>
                      <a:prstDash val="solid"/>
                      <a:round/>
                      <a:headEnd type="none" w="med" len="med"/>
                      <a:tailEnd type="none" w="med" len="med"/>
                    </a:lnB>
                    <a:solidFill>
                      <a:schemeClr val="bg2">
                        <a:lumMod val="75000"/>
                      </a:schemeClr>
                    </a:solidFill>
                  </a:tcPr>
                </a:tc>
                <a:tc hMerge="1">
                  <a:txBody>
                    <a:bodyPr/>
                    <a:lstStyle/>
                    <a:p>
                      <a:endParaRPr lang="en-US"/>
                    </a:p>
                  </a:txBody>
                  <a:tcPr>
                    <a:lnL w="12700">
                      <a:solidFill>
                        <a:schemeClr val="tx1"/>
                      </a:solidFill>
                    </a:lnL>
                    <a:lnR w="12700">
                      <a:solidFill>
                        <a:schemeClr val="tx1"/>
                      </a:solidFill>
                    </a:lnR>
                    <a:lnT w="12700">
                      <a:solidFill>
                        <a:schemeClr val="tx1"/>
                      </a:solidFill>
                    </a:lnT>
                    <a:lnB w="12700">
                      <a:solidFill>
                        <a:schemeClr val="tx1"/>
                      </a:solidFill>
                    </a:lnB>
                    <a:noFill/>
                  </a:tcPr>
                </a:tc>
                <a:extLst>
                  <a:ext uri="{0D108BD9-81ED-4DB2-BD59-A6C34878D82A}">
                    <a16:rowId xmlns:a16="http://schemas.microsoft.com/office/drawing/2014/main" val="210560622"/>
                  </a:ext>
                </a:extLst>
              </a:tr>
              <a:tr h="3196248">
                <a:tc vMerge="1">
                  <a:txBody>
                    <a:bodyPr/>
                    <a:lstStyle/>
                    <a:p>
                      <a:endParaRPr lang="en-GB"/>
                    </a:p>
                  </a:txBody>
                  <a:tcPr/>
                </a:tc>
                <a:tc>
                  <a:txBody>
                    <a:bodyPr/>
                    <a:lstStyle/>
                    <a:p>
                      <a:pPr algn="ctr"/>
                      <a:r>
                        <a:rPr lang="en-GB" sz="1000" b="1" i="0" dirty="0"/>
                        <a:t>Paper 1, Section C: Poetic Voices</a:t>
                      </a:r>
                    </a:p>
                    <a:p>
                      <a:pPr algn="l"/>
                      <a:r>
                        <a:rPr lang="en-GB" sz="1000" b="1" i="0" dirty="0"/>
                        <a:t>Reading: </a:t>
                      </a:r>
                      <a:r>
                        <a:rPr lang="en-GB" sz="1000" b="0" i="0" dirty="0"/>
                        <a:t>Selected poems from Carol Ann Duffy’s ‘Mean Time’. </a:t>
                      </a:r>
                    </a:p>
                    <a:p>
                      <a:pPr algn="l"/>
                      <a:r>
                        <a:rPr lang="en-GB" sz="1000" b="1" i="0" dirty="0"/>
                        <a:t>Vocabulary focus: </a:t>
                      </a:r>
                      <a:r>
                        <a:rPr lang="en-GB" sz="1000" b="0" i="0" dirty="0"/>
                        <a:t>Poetic devices, methods of language analysis.</a:t>
                      </a:r>
                    </a:p>
                    <a:p>
                      <a:pPr algn="l"/>
                      <a:r>
                        <a:rPr lang="en-GB" sz="1000" b="1" i="0" dirty="0"/>
                        <a:t>Writing focus: </a:t>
                      </a:r>
                      <a:r>
                        <a:rPr lang="en-GB" sz="1000" b="0" i="0" dirty="0"/>
                        <a:t>Powerful thesis statements linked to theme and voice, writing to compare.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a:solidFill>
                        <a:schemeClr val="tx1"/>
                      </a:solidFill>
                    </a:lnB>
                    <a:noFill/>
                  </a:tcPr>
                </a:tc>
                <a:tc>
                  <a:txBody>
                    <a:bodyPr/>
                    <a:lstStyle/>
                    <a:p>
                      <a:pPr algn="ctr"/>
                      <a:r>
                        <a:rPr lang="en-GB" sz="1000" b="1" i="0" dirty="0"/>
                        <a:t>Paper 1, Section A: Remembered Places</a:t>
                      </a:r>
                    </a:p>
                    <a:p>
                      <a:pPr algn="l"/>
                      <a:r>
                        <a:rPr lang="en-GB" sz="1000" b="1" i="0" dirty="0"/>
                        <a:t>Reading</a:t>
                      </a:r>
                      <a:r>
                        <a:rPr lang="en-GB" sz="1000" b="0" i="0" dirty="0"/>
                        <a:t>: Study AQA Anthology: Paris. Particular focus on non-fiction and non-literary material. </a:t>
                      </a:r>
                    </a:p>
                    <a:p>
                      <a:pPr algn="l"/>
                      <a:r>
                        <a:rPr lang="en-GB" sz="1000" b="1" i="0" dirty="0"/>
                        <a:t>Vocabulary focus: </a:t>
                      </a:r>
                      <a:r>
                        <a:rPr lang="en-GB" sz="1000" b="0" i="0" dirty="0"/>
                        <a:t>linguistic and generic features. Related issues around representation. </a:t>
                      </a:r>
                    </a:p>
                    <a:p>
                      <a:pPr algn="l"/>
                      <a:r>
                        <a:rPr lang="en-GB" sz="1000" b="1" i="0" dirty="0"/>
                        <a:t>Writing focus: </a:t>
                      </a:r>
                      <a:r>
                        <a:rPr lang="en-US" sz="1000" b="0" i="0" kern="1200" dirty="0">
                          <a:solidFill>
                            <a:schemeClr val="tx1"/>
                          </a:solidFill>
                          <a:effectLst/>
                          <a:latin typeface="+mn-lt"/>
                          <a:ea typeface="+mn-ea"/>
                          <a:cs typeface="+mn-cs"/>
                        </a:rPr>
                        <a:t>Detailed exploration of the ubiquitous nature of narrative and systematic study of the representation of place. </a:t>
                      </a:r>
                      <a:endParaRPr lang="en-GB" sz="1000" b="0" i="0"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algn="ctr">
                        <a:lnSpc>
                          <a:spcPct val="100000"/>
                        </a:lnSpc>
                      </a:pPr>
                      <a:r>
                        <a:rPr lang="en-GB" sz="1000" b="1" i="0" u="none" strike="noStrike" noProof="0" dirty="0">
                          <a:solidFill>
                            <a:srgbClr val="000000"/>
                          </a:solidFill>
                          <a:latin typeface="+mn-lt"/>
                        </a:rPr>
                        <a:t>Paper 1, Section B: Imagined Worlds</a:t>
                      </a:r>
                    </a:p>
                    <a:p>
                      <a:pPr algn="l">
                        <a:lnSpc>
                          <a:spcPct val="100000"/>
                        </a:lnSpc>
                      </a:pPr>
                      <a:r>
                        <a:rPr lang="en-GB" sz="1000" b="1" i="0" u="none" strike="noStrike" noProof="0" dirty="0">
                          <a:solidFill>
                            <a:srgbClr val="000000"/>
                          </a:solidFill>
                          <a:latin typeface="+mn-lt"/>
                        </a:rPr>
                        <a:t>Reading: </a:t>
                      </a:r>
                      <a:r>
                        <a:rPr lang="en-GB" sz="1000" b="0" i="0" u="none" strike="noStrike" noProof="0" dirty="0">
                          <a:solidFill>
                            <a:srgbClr val="000000"/>
                          </a:solidFill>
                          <a:latin typeface="+mn-lt"/>
                        </a:rPr>
                        <a:t>The Handmaids Tale, by Margaret Atwood;</a:t>
                      </a:r>
                    </a:p>
                    <a:p>
                      <a:pPr algn="l">
                        <a:lnSpc>
                          <a:spcPct val="100000"/>
                        </a:lnSpc>
                      </a:pPr>
                      <a:r>
                        <a:rPr lang="en-GB" sz="1000" b="0" i="0" u="none" strike="noStrike" noProof="0" dirty="0">
                          <a:solidFill>
                            <a:srgbClr val="000000"/>
                          </a:solidFill>
                          <a:latin typeface="+mn-lt"/>
                        </a:rPr>
                        <a:t>exploring </a:t>
                      </a:r>
                      <a:r>
                        <a:rPr lang="en-US" sz="1000" b="0" i="0" kern="1200" dirty="0">
                          <a:solidFill>
                            <a:schemeClr val="tx1"/>
                          </a:solidFill>
                          <a:effectLst/>
                          <a:latin typeface="+mn-lt"/>
                          <a:ea typeface="+mn-ea"/>
                          <a:cs typeface="+mn-cs"/>
                        </a:rPr>
                        <a:t>the imagined world of this text</a:t>
                      </a:r>
                      <a:r>
                        <a:rPr lang="en-GB" sz="1000" b="0" i="0" kern="1200" dirty="0">
                          <a:solidFill>
                            <a:schemeClr val="tx1"/>
                          </a:solidFill>
                          <a:effectLst/>
                          <a:latin typeface="+mn-lt"/>
                          <a:ea typeface="+mn-ea"/>
                          <a:cs typeface="+mn-cs"/>
                        </a:rPr>
                        <a:t>, which is characterised by an unusual narrative, narrator and events,</a:t>
                      </a:r>
                      <a:r>
                        <a:rPr lang="en-US" sz="1800" b="0" i="0" kern="1200" dirty="0">
                          <a:solidFill>
                            <a:schemeClr val="tx1"/>
                          </a:solidFill>
                          <a:effectLst/>
                          <a:latin typeface="+mn-lt"/>
                          <a:ea typeface="+mn-ea"/>
                          <a:cs typeface="+mn-cs"/>
                        </a:rPr>
                        <a:t> </a:t>
                      </a:r>
                      <a:r>
                        <a:rPr lang="en-US" sz="1000" b="0" i="0" kern="1200" dirty="0">
                          <a:solidFill>
                            <a:schemeClr val="tx1"/>
                          </a:solidFill>
                          <a:effectLst/>
                          <a:latin typeface="+mn-lt"/>
                          <a:ea typeface="+mn-ea"/>
                          <a:cs typeface="+mn-cs"/>
                        </a:rPr>
                        <a:t>considering key aspects of the text which places it in particular contexts of production and reception.</a:t>
                      </a:r>
                    </a:p>
                    <a:p>
                      <a:pPr algn="l">
                        <a:lnSpc>
                          <a:spcPct val="100000"/>
                        </a:lnSpc>
                      </a:pPr>
                      <a:r>
                        <a:rPr lang="en-US" sz="1000" b="1" i="0" u="none" strike="noStrike" kern="1200" noProof="0" dirty="0">
                          <a:solidFill>
                            <a:schemeClr val="tx1"/>
                          </a:solidFill>
                          <a:effectLst/>
                          <a:latin typeface="+mn-lt"/>
                          <a:ea typeface="+mn-ea"/>
                          <a:cs typeface="+mn-cs"/>
                        </a:rPr>
                        <a:t>Vocabulary focus: </a:t>
                      </a:r>
                      <a:r>
                        <a:rPr lang="en-US" sz="1000" b="0" i="0" u="none" strike="noStrike" kern="1200" noProof="0" dirty="0">
                          <a:solidFill>
                            <a:schemeClr val="tx1"/>
                          </a:solidFill>
                          <a:effectLst/>
                          <a:latin typeface="+mn-lt"/>
                          <a:ea typeface="+mn-ea"/>
                          <a:cs typeface="+mn-cs"/>
                        </a:rPr>
                        <a:t>point of view, characterization, presentation of time and space/place, narrative structure. </a:t>
                      </a:r>
                    </a:p>
                    <a:p>
                      <a:pPr algn="l">
                        <a:lnSpc>
                          <a:spcPct val="100000"/>
                        </a:lnSpc>
                      </a:pPr>
                      <a:r>
                        <a:rPr lang="en-US" sz="1000" b="1" i="0" u="none" strike="noStrike" kern="1200" noProof="0" dirty="0">
                          <a:solidFill>
                            <a:schemeClr val="tx1"/>
                          </a:solidFill>
                          <a:effectLst/>
                          <a:latin typeface="+mn-lt"/>
                          <a:ea typeface="+mn-ea"/>
                          <a:cs typeface="+mn-cs"/>
                        </a:rPr>
                        <a:t>Writing focus: </a:t>
                      </a:r>
                      <a:r>
                        <a:rPr lang="en-US" sz="1000" b="0" i="0" u="none" strike="noStrike" kern="1200" noProof="0" dirty="0">
                          <a:solidFill>
                            <a:schemeClr val="tx1"/>
                          </a:solidFill>
                          <a:effectLst/>
                          <a:latin typeface="+mn-lt"/>
                          <a:ea typeface="+mn-ea"/>
                          <a:cs typeface="+mn-cs"/>
                        </a:rPr>
                        <a:t>Single paragraph outlines and cohesion between ideas in written communication. </a:t>
                      </a:r>
                      <a:endParaRPr lang="en-GB" sz="1000" b="0" i="0" u="none" strike="noStrike" noProof="0" dirty="0">
                        <a:solidFill>
                          <a:srgbClr val="000000"/>
                        </a:solidFill>
                        <a:latin typeface="+mn-lt"/>
                      </a:endParaRPr>
                    </a:p>
                    <a:p>
                      <a:pPr algn="l"/>
                      <a:endParaRPr lang="en-GB" sz="1000" b="0" i="0" u="none" strike="noStrike" noProof="0" dirty="0">
                        <a:solidFill>
                          <a:srgbClr val="000000"/>
                        </a:solidFill>
                        <a:latin typeface="Calibri"/>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a:p>
                  </a:txBody>
                  <a:tcPr/>
                </a:tc>
                <a:tc gridSpan="3">
                  <a:txBody>
                    <a:bodyPr/>
                    <a:lstStyle/>
                    <a:p>
                      <a:pPr algn="ctr"/>
                      <a:r>
                        <a:rPr lang="en-GB" sz="1000" b="1" dirty="0"/>
                        <a:t>Section B: Dramatic Encounters</a:t>
                      </a:r>
                    </a:p>
                    <a:p>
                      <a:pPr algn="l"/>
                      <a:r>
                        <a:rPr lang="en-GB" sz="1000" b="1" dirty="0"/>
                        <a:t>Reading:</a:t>
                      </a:r>
                      <a:r>
                        <a:rPr lang="en-GB" sz="1000" b="0" dirty="0"/>
                        <a:t> Othello, by William Shakespeare, exploring the way in which conflict is presented, </a:t>
                      </a:r>
                      <a:r>
                        <a:rPr lang="en-US" sz="1000" b="0" i="0" kern="1200" dirty="0">
                          <a:solidFill>
                            <a:schemeClr val="tx1"/>
                          </a:solidFill>
                          <a:effectLst/>
                          <a:latin typeface="+mn-lt"/>
                          <a:ea typeface="+mn-ea"/>
                          <a:cs typeface="+mn-cs"/>
                        </a:rPr>
                        <a:t>the meanings that can be inferred from the language use and the contextual reasons for these conflicts.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000" b="1" i="0" kern="1200" dirty="0">
                          <a:solidFill>
                            <a:schemeClr val="tx1"/>
                          </a:solidFill>
                          <a:effectLst/>
                          <a:latin typeface="+mn-lt"/>
                          <a:ea typeface="+mn-ea"/>
                          <a:cs typeface="+mn-cs"/>
                        </a:rPr>
                        <a:t>Vocabulary focus: </a:t>
                      </a:r>
                      <a:r>
                        <a:rPr lang="en-US" sz="1000" b="0" i="0" kern="1200" dirty="0">
                          <a:solidFill>
                            <a:schemeClr val="tx1"/>
                          </a:solidFill>
                          <a:effectLst/>
                          <a:latin typeface="+mn-lt"/>
                          <a:ea typeface="+mn-ea"/>
                          <a:cs typeface="+mn-cs"/>
                        </a:rPr>
                        <a:t>How playwrights represent natural speech features, use language to create distinctly different characters, show characters asserting power and positioning others via their language and behaviour, use the idea of conflict to create dynamic narratives and address the wider themes of the play.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000" b="1" i="0" kern="1200" dirty="0">
                          <a:solidFill>
                            <a:schemeClr val="tx1"/>
                          </a:solidFill>
                          <a:effectLst/>
                          <a:latin typeface="+mn-lt"/>
                          <a:ea typeface="+mn-ea"/>
                          <a:cs typeface="+mn-cs"/>
                        </a:rPr>
                        <a:t>Writing focus: </a:t>
                      </a:r>
                      <a:r>
                        <a:rPr lang="en-US" sz="1000" b="0" i="0" u="none" strike="noStrike" kern="1200" noProof="0" dirty="0">
                          <a:solidFill>
                            <a:schemeClr val="tx1"/>
                          </a:solidFill>
                          <a:effectLst/>
                          <a:latin typeface="+mn-lt"/>
                          <a:ea typeface="+mn-ea"/>
                          <a:cs typeface="+mn-cs"/>
                        </a:rPr>
                        <a:t>Single paragraph outlines and cohesion between ideas in written communication. </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b="1" i="0" u="none" strike="noStrike" kern="1200" noProof="0" dirty="0">
                        <a:solidFill>
                          <a:schemeClr val="tx1"/>
                        </a:solidFill>
                        <a:effectLst/>
                        <a:latin typeface="+mn-lt"/>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b="1" i="0" u="none" strike="noStrike" kern="1200" noProof="0" dirty="0">
                          <a:solidFill>
                            <a:schemeClr val="tx1"/>
                          </a:solidFill>
                          <a:effectLst/>
                          <a:latin typeface="+mn-lt"/>
                          <a:ea typeface="+mn-ea"/>
                          <a:cs typeface="+mn-cs"/>
                        </a:rPr>
                        <a:t>Non-exam assessment: Making connections</a:t>
                      </a:r>
                      <a:endParaRPr lang="en-GB" sz="1000" b="1" i="0" u="none" strike="noStrike" noProof="0" dirty="0">
                        <a:solidFill>
                          <a:srgbClr val="000000"/>
                        </a:solidFill>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900" b="0" i="0" kern="1200" dirty="0">
                          <a:solidFill>
                            <a:schemeClr val="tx1"/>
                          </a:solidFill>
                          <a:effectLst/>
                          <a:latin typeface="+mn-lt"/>
                          <a:ea typeface="+mn-ea"/>
                          <a:cs typeface="+mn-cs"/>
                        </a:rPr>
                        <a:t>Students will make active connections between a literary text and some non-literary material.</a:t>
                      </a:r>
                      <a:r>
                        <a:rPr lang="en-US" sz="1600" b="0" i="0" kern="1200" dirty="0">
                          <a:solidFill>
                            <a:schemeClr val="tx1"/>
                          </a:solidFill>
                          <a:effectLst/>
                          <a:latin typeface="+mn-lt"/>
                          <a:ea typeface="+mn-ea"/>
                          <a:cs typeface="+mn-cs"/>
                        </a:rPr>
                        <a:t> </a:t>
                      </a:r>
                      <a:r>
                        <a:rPr lang="en-US" sz="900" b="0" i="0" kern="1200" dirty="0">
                          <a:solidFill>
                            <a:schemeClr val="tx1"/>
                          </a:solidFill>
                          <a:effectLst/>
                          <a:latin typeface="+mn-lt"/>
                          <a:ea typeface="+mn-ea"/>
                          <a:cs typeface="+mn-cs"/>
                        </a:rPr>
                        <a:t>Connections are chosen theme or on the idea that particular linguistic strategies and features may occur in the different types of material.</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900" b="1" i="0" kern="1200" dirty="0">
                          <a:solidFill>
                            <a:schemeClr val="tx1"/>
                          </a:solidFill>
                          <a:effectLst/>
                          <a:latin typeface="+mn-lt"/>
                          <a:ea typeface="+mn-ea"/>
                          <a:cs typeface="+mn-cs"/>
                        </a:rPr>
                        <a:t>Reading: </a:t>
                      </a:r>
                      <a:r>
                        <a:rPr lang="en-US" sz="900" b="0" i="0" kern="1200" dirty="0">
                          <a:solidFill>
                            <a:schemeClr val="tx1"/>
                          </a:solidFill>
                          <a:effectLst/>
                          <a:latin typeface="+mn-lt"/>
                          <a:ea typeface="+mn-ea"/>
                          <a:cs typeface="+mn-cs"/>
                        </a:rPr>
                        <a:t>Students have a choice of their literary and non-literary text.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900" b="1" i="0" u="none" strike="noStrike" noProof="0" dirty="0">
                          <a:solidFill>
                            <a:srgbClr val="000000"/>
                          </a:solidFill>
                          <a:latin typeface="+mn-lt"/>
                        </a:rPr>
                        <a:t>Writing</a:t>
                      </a:r>
                      <a:r>
                        <a:rPr lang="en-GB" sz="900" b="0" i="0" u="none" strike="noStrike" noProof="0" dirty="0">
                          <a:solidFill>
                            <a:srgbClr val="000000"/>
                          </a:solidFill>
                          <a:latin typeface="+mn-lt"/>
                        </a:rPr>
                        <a:t>: Independent essay execution skills.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900" b="1" i="0" kern="1200" dirty="0">
                        <a:solidFill>
                          <a:schemeClr val="tx1"/>
                        </a:solidFill>
                        <a:effectLst/>
                        <a:latin typeface="+mn-lt"/>
                        <a:ea typeface="+mn-ea"/>
                        <a:cs typeface="+mn-cs"/>
                      </a:endParaRPr>
                    </a:p>
                    <a:p>
                      <a:pPr algn="l"/>
                      <a:endParaRPr lang="en-GB" sz="10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a:solidFill>
                        <a:schemeClr val="tx1"/>
                      </a:solidFill>
                    </a:lnB>
                    <a:noFill/>
                  </a:tcPr>
                </a:tc>
                <a:tc hMerge="1">
                  <a:txBody>
                    <a:bodyPr/>
                    <a:lstStyle/>
                    <a:p>
                      <a:pPr algn="ctr"/>
                      <a:r>
                        <a:rPr lang="en-GB" sz="1000" b="1" dirty="0"/>
                        <a:t>Section B: Dramatic Encounters</a:t>
                      </a:r>
                    </a:p>
                    <a:p>
                      <a:pPr algn="l"/>
                      <a:r>
                        <a:rPr lang="en-GB" sz="1000" b="1" dirty="0"/>
                        <a:t>Reading:</a:t>
                      </a:r>
                      <a:r>
                        <a:rPr lang="en-GB" sz="1000" b="0" dirty="0"/>
                        <a:t> Othello, by William Shakespeare, exploring the way in which conflict is presented, </a:t>
                      </a:r>
                      <a:r>
                        <a:rPr lang="en-US" sz="1000" b="0" i="0" kern="1200" dirty="0">
                          <a:solidFill>
                            <a:schemeClr val="tx1"/>
                          </a:solidFill>
                          <a:effectLst/>
                          <a:latin typeface="+mn-lt"/>
                          <a:ea typeface="+mn-ea"/>
                          <a:cs typeface="+mn-cs"/>
                        </a:rPr>
                        <a:t>the meanings that can be inferred from the language use and the contextual reasons for these conflicts.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000" b="1" i="0" kern="1200" dirty="0">
                          <a:solidFill>
                            <a:schemeClr val="tx1"/>
                          </a:solidFill>
                          <a:effectLst/>
                          <a:latin typeface="+mn-lt"/>
                          <a:ea typeface="+mn-ea"/>
                          <a:cs typeface="+mn-cs"/>
                        </a:rPr>
                        <a:t>Vocabulary focus: </a:t>
                      </a:r>
                      <a:r>
                        <a:rPr lang="en-US" sz="1000" b="0" i="0" kern="1200" dirty="0">
                          <a:solidFill>
                            <a:schemeClr val="tx1"/>
                          </a:solidFill>
                          <a:effectLst/>
                          <a:latin typeface="+mn-lt"/>
                          <a:ea typeface="+mn-ea"/>
                          <a:cs typeface="+mn-cs"/>
                        </a:rPr>
                        <a:t>How playwrights represent natural speech features, use language to create distinctly different characters, show characters asserting power and positioning others via their language and behaviour, use the idea of conflict to create dynamic narratives and address the wider themes of the play.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000" b="1" i="0" kern="1200" dirty="0">
                          <a:solidFill>
                            <a:schemeClr val="tx1"/>
                          </a:solidFill>
                          <a:effectLst/>
                          <a:latin typeface="+mn-lt"/>
                          <a:ea typeface="+mn-ea"/>
                          <a:cs typeface="+mn-cs"/>
                        </a:rPr>
                        <a:t>Writing focus: </a:t>
                      </a:r>
                      <a:r>
                        <a:rPr lang="en-US" sz="1000" b="0" i="0" u="none" strike="noStrike" kern="1200" noProof="0" dirty="0">
                          <a:solidFill>
                            <a:schemeClr val="tx1"/>
                          </a:solidFill>
                          <a:effectLst/>
                          <a:latin typeface="+mn-lt"/>
                          <a:ea typeface="+mn-ea"/>
                          <a:cs typeface="+mn-cs"/>
                        </a:rPr>
                        <a:t>Single paragraph outlines and cohesion between ideas in written communication. </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b="1" i="0" u="none" strike="noStrike" kern="1200" noProof="0" dirty="0">
                        <a:solidFill>
                          <a:schemeClr val="tx1"/>
                        </a:solidFill>
                        <a:effectLst/>
                        <a:latin typeface="+mn-lt"/>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b="1" i="0" u="none" strike="noStrike" kern="1200" noProof="0" dirty="0">
                          <a:solidFill>
                            <a:schemeClr val="tx1"/>
                          </a:solidFill>
                          <a:effectLst/>
                          <a:latin typeface="+mn-lt"/>
                          <a:ea typeface="+mn-ea"/>
                          <a:cs typeface="+mn-cs"/>
                        </a:rPr>
                        <a:t>Non-exam assessment: Making connections</a:t>
                      </a:r>
                      <a:endParaRPr lang="en-GB" sz="1000" b="1" i="0" u="none" strike="noStrike" noProof="0" dirty="0">
                        <a:solidFill>
                          <a:srgbClr val="000000"/>
                        </a:solidFill>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900" b="0" i="0" kern="1200" dirty="0">
                          <a:solidFill>
                            <a:schemeClr val="tx1"/>
                          </a:solidFill>
                          <a:effectLst/>
                          <a:latin typeface="+mn-lt"/>
                          <a:ea typeface="+mn-ea"/>
                          <a:cs typeface="+mn-cs"/>
                        </a:rPr>
                        <a:t>Students will make active connections between a literary text and some non-literary material.</a:t>
                      </a:r>
                      <a:r>
                        <a:rPr lang="en-US" sz="1600" b="0" i="0" kern="1200" dirty="0">
                          <a:solidFill>
                            <a:schemeClr val="tx1"/>
                          </a:solidFill>
                          <a:effectLst/>
                          <a:latin typeface="+mn-lt"/>
                          <a:ea typeface="+mn-ea"/>
                          <a:cs typeface="+mn-cs"/>
                        </a:rPr>
                        <a:t> </a:t>
                      </a:r>
                      <a:r>
                        <a:rPr lang="en-US" sz="900" b="0" i="0" kern="1200" dirty="0">
                          <a:solidFill>
                            <a:schemeClr val="tx1"/>
                          </a:solidFill>
                          <a:effectLst/>
                          <a:latin typeface="+mn-lt"/>
                          <a:ea typeface="+mn-ea"/>
                          <a:cs typeface="+mn-cs"/>
                        </a:rPr>
                        <a:t>Connections are chosen theme or on the idea that particular linguistic strategies and features may occur in the different types of material.</a:t>
                      </a:r>
                      <a:endParaRPr lang="en-US" sz="900" b="1" i="0" kern="1200" dirty="0">
                        <a:solidFill>
                          <a:schemeClr val="tx1"/>
                        </a:solidFill>
                        <a:effectLst/>
                        <a:latin typeface="+mn-lt"/>
                        <a:ea typeface="+mn-ea"/>
                        <a:cs typeface="+mn-cs"/>
                      </a:endParaRPr>
                    </a:p>
                    <a:p>
                      <a:pPr algn="l"/>
                      <a:endParaRPr lang="en-GB" sz="1000" b="0" dirty="0"/>
                    </a:p>
                    <a:p>
                      <a:pPr algn="l"/>
                      <a:endParaRPr lang="en-GB" sz="10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a:solidFill>
                        <a:schemeClr val="tx1"/>
                      </a:solidFill>
                    </a:lnB>
                    <a:noFill/>
                  </a:tcPr>
                </a:tc>
                <a:tc hMerge="1">
                  <a:txBody>
                    <a:bodyPr/>
                    <a:lstStyle/>
                    <a:p>
                      <a:endParaRPr lang="en-GB"/>
                    </a:p>
                  </a:txBody>
                  <a:tcPr/>
                </a:tc>
                <a:extLst>
                  <a:ext uri="{0D108BD9-81ED-4DB2-BD59-A6C34878D82A}">
                    <a16:rowId xmlns:a16="http://schemas.microsoft.com/office/drawing/2014/main" val="2332121562"/>
                  </a:ext>
                </a:extLst>
              </a:tr>
              <a:tr h="389390">
                <a:tc>
                  <a:txBody>
                    <a:bodyPr/>
                    <a:lstStyle/>
                    <a:p>
                      <a:pPr lvl="0">
                        <a:buNone/>
                      </a:pPr>
                      <a:endParaRPr lang="en-GB" sz="1100" b="1" kern="1200">
                        <a:solidFill>
                          <a:schemeClr val="bg1"/>
                        </a:solidFill>
                        <a:latin typeface="+mn-lt"/>
                        <a:ea typeface="+mn-ea"/>
                        <a:cs typeface="+mn-cs"/>
                      </a:endParaRPr>
                    </a:p>
                  </a:txBody>
                  <a:tcPr>
                    <a:lnL w="12700">
                      <a:solidFill>
                        <a:schemeClr val="tx1"/>
                      </a:solidFill>
                    </a:lnL>
                    <a:lnR w="12700" cap="flat" cmpd="sng" algn="ctr">
                      <a:solidFill>
                        <a:schemeClr val="tx1"/>
                      </a:solidFill>
                      <a:prstDash val="solid"/>
                      <a:round/>
                      <a:headEnd type="none" w="med" len="med"/>
                      <a:tailEnd type="none" w="med" len="med"/>
                    </a:lnR>
                    <a:solidFill>
                      <a:srgbClr val="002060"/>
                    </a:solidFill>
                  </a:tcPr>
                </a:tc>
                <a:tc gridSpan="7">
                  <a:txBody>
                    <a:bodyPr/>
                    <a:lstStyle/>
                    <a:p>
                      <a:pPr lvl="0" algn="l">
                        <a:buNone/>
                      </a:pPr>
                      <a:r>
                        <a:rPr lang="en-GB" sz="900" b="1" i="0" dirty="0"/>
                        <a:t>Reading for pleasure</a:t>
                      </a:r>
                      <a:r>
                        <a:rPr lang="en-GB" sz="900" b="0" i="0" dirty="0"/>
                        <a:t> throughout the year (telling stories and exploring conflict): </a:t>
                      </a:r>
                    </a:p>
                    <a:p>
                      <a:pPr marL="0" lvl="0" indent="0" algn="l">
                        <a:buNone/>
                      </a:pPr>
                      <a:r>
                        <a:rPr lang="en-GB" sz="900" b="0" i="0" dirty="0"/>
                        <a:t>1984       Fahrenheit 451        Pride and Prejudice       Wild Sargasso Sea/Jane Eyre       I know why the caged bird sings       The Colour Purple       The Bell Jar        Chinua Achebe's poetry        The Well of Loneliness</a:t>
                      </a:r>
                    </a:p>
                  </a:txBody>
                  <a:tcPr>
                    <a:lnL w="12700" cap="flat" cmpd="sng" algn="ctr">
                      <a:solidFill>
                        <a:schemeClr val="tx1"/>
                      </a:solidFill>
                      <a:prstDash val="solid"/>
                      <a:round/>
                      <a:headEnd type="none" w="med" len="med"/>
                      <a:tailEnd type="none" w="med" len="med"/>
                    </a:lnL>
                    <a:lnR w="12700">
                      <a:solidFill>
                        <a:schemeClr val="tx1"/>
                      </a:solidFill>
                    </a:lnR>
                    <a:lnT w="12700" cap="flat" cmpd="sng" algn="ctr">
                      <a:solidFill>
                        <a:schemeClr val="tx1"/>
                      </a:solidFill>
                      <a:prstDash val="solid"/>
                      <a:round/>
                      <a:headEnd type="none" w="med" len="med"/>
                      <a:tailEnd type="none" w="med" len="med"/>
                    </a:lnT>
                    <a:lnB w="12700">
                      <a:solidFill>
                        <a:schemeClr val="tx1"/>
                      </a:solidFill>
                    </a:lnB>
                    <a:noFill/>
                  </a:tcPr>
                </a:tc>
                <a:tc hMerge="1">
                  <a:txBody>
                    <a:bodyPr/>
                    <a:lstStyle/>
                    <a:p>
                      <a:endParaRPr lang="en-GB"/>
                    </a:p>
                  </a:txBody>
                  <a:tcPr/>
                </a:tc>
                <a:tc hMerge="1">
                  <a:txBody>
                    <a:bodyPr/>
                    <a:lstStyle/>
                    <a:p>
                      <a:endParaRPr lang="en-US"/>
                    </a:p>
                  </a:txBody>
                  <a:tcPr>
                    <a:lnL w="12700" cap="flat" cmpd="sng" algn="ctr">
                      <a:solidFill>
                        <a:schemeClr val="tx1"/>
                      </a:solidFill>
                      <a:prstDash val="solid"/>
                      <a:round/>
                      <a:headEnd type="none" w="med" len="med"/>
                      <a:tailEnd type="none" w="med" len="med"/>
                    </a:lnL>
                    <a:lnR w="12700">
                      <a:solidFill>
                        <a:schemeClr val="tx1"/>
                      </a:solid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lnL w="12700">
                      <a:solidFill>
                        <a:schemeClr val="tx1"/>
                      </a:solidFill>
                    </a:lnL>
                    <a:lnR w="12700">
                      <a:solidFill>
                        <a:schemeClr val="tx1"/>
                      </a:solidFill>
                    </a:lnR>
                    <a:lnT w="12700">
                      <a:solidFill>
                        <a:schemeClr val="tx1"/>
                      </a:solidFill>
                    </a:lnT>
                    <a:lnB w="12700">
                      <a:solidFill>
                        <a:schemeClr val="tx1"/>
                      </a:solidFill>
                    </a:lnB>
                    <a:noFill/>
                  </a:tcPr>
                </a:tc>
                <a:tc hMerge="1">
                  <a:txBody>
                    <a:bodyPr/>
                    <a:lstStyle/>
                    <a:p>
                      <a:endParaRPr lang="en-GB"/>
                    </a:p>
                  </a:txBody>
                  <a:tcPr/>
                </a:tc>
                <a:tc hMerge="1">
                  <a:txBody>
                    <a:bodyPr/>
                    <a:lstStyle/>
                    <a:p>
                      <a:endParaRPr lang="en-US"/>
                    </a:p>
                  </a:txBody>
                  <a:tcPr>
                    <a:lnL w="12700" cap="flat" cmpd="sng" algn="ctr">
                      <a:solidFill>
                        <a:schemeClr val="tx1"/>
                      </a:solidFill>
                      <a:prstDash val="solid"/>
                      <a:round/>
                      <a:headEnd type="none" w="med" len="med"/>
                      <a:tailEnd type="none" w="med" len="med"/>
                    </a:lnL>
                    <a:lnR w="12700">
                      <a:solidFill>
                        <a:schemeClr val="tx1"/>
                      </a:solid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a:p>
                  </a:txBody>
                  <a:tcPr/>
                </a:tc>
                <a:extLst>
                  <a:ext uri="{0D108BD9-81ED-4DB2-BD59-A6C34878D82A}">
                    <a16:rowId xmlns:a16="http://schemas.microsoft.com/office/drawing/2014/main" val="2479764251"/>
                  </a:ext>
                </a:extLst>
              </a:tr>
              <a:tr h="259594">
                <a:tc rowSpan="2">
                  <a:txBody>
                    <a:bodyPr/>
                    <a:lstStyle/>
                    <a:p>
                      <a:r>
                        <a:rPr lang="en-GB" sz="1100" b="1" kern="1200" dirty="0">
                          <a:solidFill>
                            <a:schemeClr val="bg1"/>
                          </a:solidFill>
                          <a:latin typeface="+mn-lt"/>
                          <a:ea typeface="+mn-ea"/>
                          <a:cs typeface="+mn-cs"/>
                        </a:rPr>
                        <a:t>Year 13</a:t>
                      </a:r>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rgbClr val="002060"/>
                    </a:solidFill>
                  </a:tcPr>
                </a:tc>
                <a:tc gridSpan="2">
                  <a:txBody>
                    <a:bodyPr/>
                    <a:lstStyle/>
                    <a:p>
                      <a:pPr algn="ctr"/>
                      <a:r>
                        <a:rPr lang="en-GB" sz="1000" b="0" i="0" u="none" strike="noStrike" noProof="0" dirty="0">
                          <a:solidFill>
                            <a:srgbClr val="000000"/>
                          </a:solidFill>
                          <a:latin typeface="Calibri"/>
                        </a:rPr>
                        <a:t>Paper 2: Exploring Conflict</a:t>
                      </a:r>
                    </a:p>
                  </a:txBody>
                  <a:tcPr>
                    <a:lnT w="12700">
                      <a:solidFill>
                        <a:schemeClr val="tx1"/>
                      </a:solidFill>
                    </a:lnT>
                    <a:lnB w="12700" cap="flat" cmpd="sng" algn="ctr">
                      <a:solidFill>
                        <a:schemeClr val="tx1"/>
                      </a:solidFill>
                      <a:prstDash val="solid"/>
                      <a:round/>
                      <a:headEnd type="none" w="med" len="med"/>
                      <a:tailEnd type="none" w="med" len="med"/>
                    </a:lnB>
                    <a:solidFill>
                      <a:schemeClr val="bg2">
                        <a:lumMod val="75000"/>
                      </a:schemeClr>
                    </a:solidFill>
                  </a:tcPr>
                </a:tc>
                <a:tc hMerge="1">
                  <a:txBody>
                    <a:bodyPr/>
                    <a:lstStyle/>
                    <a:p>
                      <a:endParaRPr lang="en-GB"/>
                    </a:p>
                  </a:txBody>
                  <a:tcPr/>
                </a:tc>
                <a:tc rowSpan="2" gridSpan="3">
                  <a:txBody>
                    <a:bodyPr/>
                    <a:lstStyle/>
                    <a:p>
                      <a:pPr lvl="0" algn="ctr">
                        <a:buNone/>
                      </a:pPr>
                      <a:endParaRPr lang="en-GB" sz="1000" b="1" i="0" u="none" strike="noStrike" noProof="0" dirty="0">
                        <a:solidFill>
                          <a:srgbClr val="000000"/>
                        </a:solidFill>
                        <a:latin typeface="+mn-lt"/>
                      </a:endParaRPr>
                    </a:p>
                    <a:p>
                      <a:pPr lvl="0" algn="ctr">
                        <a:buNone/>
                      </a:pPr>
                      <a:endParaRPr lang="en-GB" sz="1000" b="1" i="0" u="none" strike="noStrike" noProof="0" dirty="0">
                        <a:solidFill>
                          <a:srgbClr val="000000"/>
                        </a:solidFill>
                        <a:latin typeface="+mn-lt"/>
                      </a:endParaRPr>
                    </a:p>
                    <a:p>
                      <a:pPr lvl="0" algn="ctr">
                        <a:buNone/>
                      </a:pPr>
                      <a:endParaRPr lang="en-GB" sz="1000" b="1" i="0" u="none" strike="noStrike" noProof="0" dirty="0">
                        <a:solidFill>
                          <a:srgbClr val="000000"/>
                        </a:solidFill>
                        <a:latin typeface="+mn-lt"/>
                      </a:endParaRPr>
                    </a:p>
                    <a:p>
                      <a:pPr lvl="0" algn="ctr">
                        <a:buNone/>
                      </a:pPr>
                      <a:endParaRPr lang="en-GB" sz="1000" b="1" i="0" u="none" strike="noStrike" noProof="0" dirty="0">
                        <a:solidFill>
                          <a:srgbClr val="000000"/>
                        </a:solidFill>
                        <a:latin typeface="+mn-lt"/>
                      </a:endParaRPr>
                    </a:p>
                    <a:p>
                      <a:pPr lvl="0" algn="ctr">
                        <a:buNone/>
                      </a:pPr>
                      <a:r>
                        <a:rPr lang="en-GB" sz="1000" b="1" i="0" u="none" strike="noStrike" noProof="0" dirty="0">
                          <a:solidFill>
                            <a:srgbClr val="000000"/>
                          </a:solidFill>
                          <a:latin typeface="+mn-lt"/>
                        </a:rPr>
                        <a:t>Recall, Review and Revise (RRR)</a:t>
                      </a:r>
                      <a:endParaRPr lang="en-US" sz="1000" b="0" i="0" u="none" strike="noStrike" noProof="0" dirty="0">
                        <a:solidFill>
                          <a:srgbClr val="000000"/>
                        </a:solidFill>
                        <a:latin typeface="+mn-lt"/>
                      </a:endParaRPr>
                    </a:p>
                    <a:p>
                      <a:pPr lvl="0" algn="ctr">
                        <a:buNone/>
                      </a:pPr>
                      <a:r>
                        <a:rPr lang="en-GB" sz="1000" b="1" i="0" u="none" strike="noStrike" noProof="0" dirty="0">
                          <a:solidFill>
                            <a:srgbClr val="000000"/>
                          </a:solidFill>
                          <a:latin typeface="+mn-lt"/>
                        </a:rPr>
                        <a:t>Revision skills workshops</a:t>
                      </a:r>
                    </a:p>
                    <a:p>
                      <a:pPr lvl="0" algn="ctr">
                        <a:buNone/>
                      </a:pPr>
                      <a:r>
                        <a:rPr lang="en-GB" sz="1000" b="1" i="0" u="none" strike="noStrike" noProof="0" dirty="0">
                          <a:solidFill>
                            <a:srgbClr val="000000"/>
                          </a:solidFill>
                          <a:latin typeface="+mn-lt"/>
                        </a:rPr>
                        <a:t>Exam Technique Mastery</a:t>
                      </a:r>
                    </a:p>
                    <a:p>
                      <a:pPr lvl="0" algn="ctr">
                        <a:buNone/>
                      </a:pPr>
                      <a:endParaRPr lang="en-GB" sz="1000" b="0" i="0" u="none" strike="noStrike" noProof="0" dirty="0">
                        <a:solidFill>
                          <a:srgbClr val="000000"/>
                        </a:solidFill>
                        <a:latin typeface="Calibri"/>
                      </a:endParaRPr>
                    </a:p>
                    <a:p>
                      <a:pPr lvl="0" algn="ctr">
                        <a:buNone/>
                      </a:pPr>
                      <a:endParaRPr lang="en-GB" sz="1000" b="0" i="0" u="none" strike="noStrike" noProof="0" dirty="0">
                        <a:solidFill>
                          <a:srgbClr val="000000"/>
                        </a:solidFill>
                        <a:latin typeface="Calibri"/>
                      </a:endParaRPr>
                    </a:p>
                    <a:p>
                      <a:pPr lvl="0" algn="ctr">
                        <a:buNone/>
                      </a:pPr>
                      <a:endParaRPr lang="en-GB" sz="1000" b="0" i="0" u="none" strike="noStrike" noProof="0" dirty="0">
                        <a:solidFill>
                          <a:srgbClr val="000000"/>
                        </a:solidFill>
                        <a:latin typeface="Calibri"/>
                      </a:endParaRPr>
                    </a:p>
                    <a:p>
                      <a:pPr lvl="0" algn="ctr">
                        <a:buNone/>
                      </a:pPr>
                      <a:r>
                        <a:rPr lang="en-GB" sz="1000" b="1" i="0" u="none" strike="noStrike" noProof="0" dirty="0">
                          <a:solidFill>
                            <a:srgbClr val="000000"/>
                          </a:solidFill>
                          <a:latin typeface="Calibri"/>
                        </a:rPr>
                        <a:t>Non-exam assessment finalised. </a:t>
                      </a:r>
                    </a:p>
                  </a:txBody>
                  <a:tcPr>
                    <a:lnT w="12700" cap="flat" cmpd="sng" algn="ctr">
                      <a:solidFill>
                        <a:schemeClr val="tx1"/>
                      </a:solidFill>
                      <a:prstDash val="solid"/>
                      <a:round/>
                      <a:headEnd type="none" w="med" len="med"/>
                      <a:tailEnd type="none" w="med" len="med"/>
                    </a:lnT>
                    <a:lnB w="12700">
                      <a:solidFill>
                        <a:schemeClr val="tx1"/>
                      </a:solidFill>
                    </a:lnB>
                    <a:solidFill>
                      <a:schemeClr val="bg1"/>
                    </a:solidFill>
                  </a:tcPr>
                </a:tc>
                <a:tc rowSpan="2" hMerge="1">
                  <a:txBody>
                    <a:bodyPr/>
                    <a:lstStyle/>
                    <a:p>
                      <a:endParaRPr lang="en-US"/>
                    </a:p>
                  </a:txBody>
                  <a:tcPr anchor="ctr">
                    <a:lnT w="12700">
                      <a:solidFill>
                        <a:schemeClr val="tx1"/>
                      </a:solidFill>
                    </a:lnT>
                    <a:lnB w="12700" cap="flat" cmpd="sng" algn="ctr">
                      <a:solidFill>
                        <a:schemeClr val="tx1"/>
                      </a:solidFill>
                      <a:prstDash val="solid"/>
                      <a:round/>
                      <a:headEnd type="none" w="med" len="med"/>
                      <a:tailEnd type="none" w="med" len="med"/>
                    </a:lnB>
                    <a:solidFill>
                      <a:schemeClr val="bg2">
                        <a:lumMod val="90000"/>
                      </a:schemeClr>
                    </a:solidFill>
                  </a:tcPr>
                </a:tc>
                <a:tc rowSpan="2" hMerge="1">
                  <a:txBody>
                    <a:bodyPr/>
                    <a:lstStyle/>
                    <a:p>
                      <a:pPr lvl="0" algn="l">
                        <a:buNone/>
                      </a:pPr>
                      <a:endParaRPr lang="en-GB" sz="1000" b="0" i="0" u="none" strike="noStrike" noProof="0" dirty="0">
                        <a:solidFill>
                          <a:srgbClr val="000000"/>
                        </a:solidFill>
                        <a:latin typeface="Calibri"/>
                      </a:endParaRPr>
                    </a:p>
                  </a:txBody>
                  <a:tcPr>
                    <a:lnT w="12700" cap="flat" cmpd="sng" algn="ctr">
                      <a:solidFill>
                        <a:schemeClr val="tx1"/>
                      </a:solidFill>
                      <a:prstDash val="solid"/>
                      <a:round/>
                      <a:headEnd type="none" w="med" len="med"/>
                      <a:tailEnd type="none" w="med" len="med"/>
                    </a:lnT>
                    <a:lnB w="12700">
                      <a:solidFill>
                        <a:schemeClr val="tx1"/>
                      </a:solidFill>
                    </a:lnB>
                    <a:solidFill>
                      <a:schemeClr val="bg1"/>
                    </a:solidFill>
                  </a:tcPr>
                </a:tc>
                <a:tc rowSpan="2">
                  <a:txBody>
                    <a:bodyPr/>
                    <a:lstStyle/>
                    <a:p>
                      <a:pPr lvl="0" algn="ctr">
                        <a:buNone/>
                      </a:pPr>
                      <a:r>
                        <a:rPr lang="en-GB" sz="1000" b="1" i="0" u="none" strike="noStrike" noProof="0" dirty="0">
                          <a:solidFill>
                            <a:srgbClr val="000000"/>
                          </a:solidFill>
                          <a:latin typeface="Calibri"/>
                        </a:rPr>
                        <a:t>Recall, Review and Revise (RRR)</a:t>
                      </a:r>
                      <a:endParaRPr lang="en-US" sz="1000" b="0" i="0" u="none" strike="noStrike" noProof="0" dirty="0">
                        <a:solidFill>
                          <a:srgbClr val="000000"/>
                        </a:solidFill>
                        <a:latin typeface="Calibri"/>
                      </a:endParaRPr>
                    </a:p>
                    <a:p>
                      <a:pPr lvl="0" algn="ctr">
                        <a:buNone/>
                      </a:pPr>
                      <a:r>
                        <a:rPr lang="en-GB" sz="1000" b="1" i="0" u="none" strike="noStrike" noProof="0" dirty="0">
                          <a:solidFill>
                            <a:srgbClr val="000000"/>
                          </a:solidFill>
                          <a:latin typeface="Calibri"/>
                        </a:rPr>
                        <a:t>Revision skills workshops</a:t>
                      </a:r>
                    </a:p>
                    <a:p>
                      <a:pPr lvl="0" algn="ctr">
                        <a:buNone/>
                      </a:pPr>
                      <a:r>
                        <a:rPr lang="en-GB" sz="1000" b="1" i="0" u="none" strike="noStrike" noProof="0" dirty="0">
                          <a:solidFill>
                            <a:srgbClr val="000000"/>
                          </a:solidFill>
                          <a:latin typeface="Calibri"/>
                        </a:rPr>
                        <a:t>Exam Technique Mastery</a:t>
                      </a:r>
                    </a:p>
                  </a:txBody>
                  <a:tcPr anchor="ctr">
                    <a:lnT w="12700" cap="flat" cmpd="sng" algn="ctr">
                      <a:solidFill>
                        <a:schemeClr val="tx1"/>
                      </a:solidFill>
                      <a:prstDash val="solid"/>
                      <a:round/>
                      <a:headEnd type="none" w="med" len="med"/>
                      <a:tailEnd type="none" w="med" len="med"/>
                    </a:lnT>
                    <a:lnB w="12700">
                      <a:solidFill>
                        <a:schemeClr val="tx1"/>
                      </a:solidFill>
                    </a:lnB>
                    <a:solidFill>
                      <a:schemeClr val="bg1"/>
                    </a:solidFill>
                  </a:tcPr>
                </a:tc>
                <a:tc rowSpan="2">
                  <a:txBody>
                    <a:bodyPr/>
                    <a:lstStyle/>
                    <a:p>
                      <a:pPr lvl="0" algn="ctr">
                        <a:buNone/>
                      </a:pPr>
                      <a:r>
                        <a:rPr lang="en-GB" sz="1000" b="1" i="0" u="none" strike="noStrike" noProof="0" dirty="0">
                          <a:solidFill>
                            <a:srgbClr val="000000"/>
                          </a:solidFill>
                          <a:latin typeface="Calibri"/>
                        </a:rPr>
                        <a:t>Recall, Review and Revise (RRR)</a:t>
                      </a:r>
                      <a:endParaRPr lang="en-US" sz="1000" b="0" i="0" u="none" strike="noStrike" noProof="0" dirty="0">
                        <a:solidFill>
                          <a:srgbClr val="000000"/>
                        </a:solidFill>
                        <a:latin typeface="Calibri"/>
                      </a:endParaRPr>
                    </a:p>
                    <a:p>
                      <a:pPr lvl="0" algn="ctr">
                        <a:buNone/>
                      </a:pPr>
                      <a:r>
                        <a:rPr lang="en-GB" sz="1000" b="1" i="0" u="none" strike="noStrike" noProof="0" dirty="0">
                          <a:solidFill>
                            <a:srgbClr val="000000"/>
                          </a:solidFill>
                          <a:latin typeface="Calibri"/>
                        </a:rPr>
                        <a:t>Revision skills workshops</a:t>
                      </a:r>
                      <a:endParaRPr lang="en-US" sz="1000" b="0" i="0" u="none" strike="noStrike" noProof="0" dirty="0">
                        <a:solidFill>
                          <a:srgbClr val="000000"/>
                        </a:solidFill>
                        <a:latin typeface="Calibri"/>
                      </a:endParaRPr>
                    </a:p>
                    <a:p>
                      <a:pPr lvl="0" algn="ctr">
                        <a:buNone/>
                      </a:pPr>
                      <a:r>
                        <a:rPr lang="en-GB" sz="1000" b="1" i="0" u="none" strike="noStrike" noProof="0" dirty="0">
                          <a:solidFill>
                            <a:srgbClr val="000000"/>
                          </a:solidFill>
                          <a:latin typeface="Calibri"/>
                        </a:rPr>
                        <a:t>Exam Technique Mastery</a:t>
                      </a:r>
                      <a:endParaRPr lang="en-GB" dirty="0"/>
                    </a:p>
                  </a:txBody>
                  <a:tcPr anchor="ctr">
                    <a:lnT w="12700">
                      <a:solidFill>
                        <a:schemeClr val="tx1"/>
                      </a:solidFill>
                    </a:lnT>
                    <a:lnB w="12700">
                      <a:solidFill>
                        <a:schemeClr val="tx1"/>
                      </a:solidFill>
                    </a:lnB>
                    <a:solidFill>
                      <a:schemeClr val="bg1"/>
                    </a:solidFill>
                  </a:tcPr>
                </a:tc>
                <a:extLst>
                  <a:ext uri="{0D108BD9-81ED-4DB2-BD59-A6C34878D82A}">
                    <a16:rowId xmlns:a16="http://schemas.microsoft.com/office/drawing/2014/main" val="3261146275"/>
                  </a:ext>
                </a:extLst>
              </a:tr>
              <a:tr h="1395316">
                <a:tc vMerge="1">
                  <a:txBody>
                    <a:bodyPr/>
                    <a:lstStyle/>
                    <a:p>
                      <a:endParaRPr lang="en-GB"/>
                    </a:p>
                  </a:txBody>
                  <a:tcPr/>
                </a:tc>
                <a:tc gridSpan="2">
                  <a:txBody>
                    <a:bodyPr/>
                    <a:lstStyle/>
                    <a:p>
                      <a:pPr algn="ctr"/>
                      <a:r>
                        <a:rPr lang="en-GB" sz="1000" b="1" i="0" u="none" strike="noStrike" noProof="0" dirty="0">
                          <a:solidFill>
                            <a:srgbClr val="000000"/>
                          </a:solidFill>
                          <a:latin typeface="Calibri"/>
                        </a:rPr>
                        <a:t>Paper 2, Section A: </a:t>
                      </a:r>
                    </a:p>
                    <a:p>
                      <a:pPr algn="l"/>
                      <a:r>
                        <a:rPr lang="en-GB" sz="1000" b="1" i="0" u="none" strike="noStrike" noProof="0" dirty="0">
                          <a:solidFill>
                            <a:srgbClr val="000000"/>
                          </a:solidFill>
                          <a:latin typeface="Calibri"/>
                        </a:rPr>
                        <a:t>Reading focus: </a:t>
                      </a:r>
                      <a:r>
                        <a:rPr lang="en-GB" sz="1000" b="0" i="0" u="none" strike="noStrike" noProof="0" dirty="0">
                          <a:solidFill>
                            <a:srgbClr val="000000"/>
                          </a:solidFill>
                          <a:latin typeface="Calibri"/>
                        </a:rPr>
                        <a:t>Into the Wild, by Jon Krakauer.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000" b="1" i="0" u="none" strike="noStrike" noProof="0" dirty="0">
                          <a:solidFill>
                            <a:srgbClr val="000000"/>
                          </a:solidFill>
                          <a:latin typeface="+mn-lt"/>
                        </a:rPr>
                        <a:t>Vocabulary focus: </a:t>
                      </a:r>
                      <a:r>
                        <a:rPr lang="en-GB" sz="1000" b="0" i="0" u="none" strike="noStrike" noProof="0" dirty="0">
                          <a:solidFill>
                            <a:srgbClr val="000000"/>
                          </a:solidFill>
                          <a:latin typeface="+mn-lt"/>
                        </a:rPr>
                        <a:t>the nature of monologue and dialogue, how changing a point of view, genre, context can reshape meanings. </a:t>
                      </a:r>
                    </a:p>
                    <a:p>
                      <a:pPr algn="l"/>
                      <a:r>
                        <a:rPr lang="en-GB" sz="1000" b="1" i="0" u="none" strike="noStrike" noProof="0" dirty="0">
                          <a:solidFill>
                            <a:srgbClr val="000000"/>
                          </a:solidFill>
                          <a:latin typeface="Calibri"/>
                        </a:rPr>
                        <a:t>Writing focus: </a:t>
                      </a:r>
                      <a:r>
                        <a:rPr lang="en-GB" sz="1000" b="0" i="0" u="none" strike="noStrike" noProof="0" dirty="0">
                          <a:solidFill>
                            <a:srgbClr val="000000"/>
                          </a:solidFill>
                          <a:latin typeface="Calibri"/>
                        </a:rPr>
                        <a:t>one piece of re-creative writing using set text and one critical commentary. </a:t>
                      </a:r>
                    </a:p>
                    <a:p>
                      <a:pPr algn="ctr"/>
                      <a:endParaRPr lang="en-GB" sz="1000" b="0" i="0" u="none" strike="noStrike" noProof="0" dirty="0">
                        <a:solidFill>
                          <a:srgbClr val="000000"/>
                        </a:solidFill>
                        <a:latin typeface="Calibri"/>
                      </a:endParaRPr>
                    </a:p>
                    <a:p>
                      <a:pPr algn="ctr"/>
                      <a:r>
                        <a:rPr lang="en-GB" sz="1000" b="1" i="0" u="none" strike="noStrike" noProof="0" dirty="0">
                          <a:solidFill>
                            <a:srgbClr val="000000"/>
                          </a:solidFill>
                          <a:latin typeface="Calibri"/>
                        </a:rPr>
                        <a:t>Non-exam assessment continued. </a:t>
                      </a:r>
                    </a:p>
                    <a:p>
                      <a:pPr algn="ctr"/>
                      <a:endParaRPr lang="en-GB" sz="1000" b="0" i="0" u="none" strike="noStrike" noProof="0" dirty="0">
                        <a:solidFill>
                          <a:srgbClr val="000000"/>
                        </a:solidFill>
                        <a:latin typeface="Calibri"/>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a:p>
                  </a:txBody>
                  <a:tcPr/>
                </a:tc>
                <a:tc gridSpan="3" vMerge="1">
                  <a:txBody>
                    <a:bodyPr/>
                    <a:lstStyle/>
                    <a:p>
                      <a:endParaRPr lang="en-GB"/>
                    </a:p>
                  </a:txBody>
                  <a:tcPr/>
                </a:tc>
                <a:tc hMerge="1" vMerge="1">
                  <a:txBody>
                    <a:bodyPr/>
                    <a:lstStyle/>
                    <a:p>
                      <a:endParaRPr lang="en-GB"/>
                    </a:p>
                  </a:txBody>
                  <a:tcPr/>
                </a:tc>
                <a:tc hMerge="1" vMerge="1">
                  <a:txBody>
                    <a:bodyPr/>
                    <a:lstStyle/>
                    <a:p>
                      <a:endParaRPr lang="en-GB"/>
                    </a:p>
                  </a:txBody>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134829795"/>
                  </a:ext>
                </a:extLst>
              </a:tr>
            </a:tbl>
          </a:graphicData>
        </a:graphic>
      </p:graphicFrame>
      <p:pic>
        <p:nvPicPr>
          <p:cNvPr id="5" name="Picture 4">
            <a:extLst>
              <a:ext uri="{FF2B5EF4-FFF2-40B4-BE49-F238E27FC236}">
                <a16:creationId xmlns:a16="http://schemas.microsoft.com/office/drawing/2014/main" id="{2C379510-2969-423D-B6A0-74F517C3B1EB}"/>
              </a:ext>
            </a:extLst>
          </p:cNvPr>
          <p:cNvPicPr>
            <a:picLocks noChangeAspect="1"/>
          </p:cNvPicPr>
          <p:nvPr/>
        </p:nvPicPr>
        <p:blipFill>
          <a:blip r:embed="rId2"/>
          <a:stretch>
            <a:fillRect/>
          </a:stretch>
        </p:blipFill>
        <p:spPr>
          <a:xfrm>
            <a:off x="214845" y="64453"/>
            <a:ext cx="591980" cy="439137"/>
          </a:xfrm>
          <a:prstGeom prst="rect">
            <a:avLst/>
          </a:prstGeom>
        </p:spPr>
      </p:pic>
      <p:sp>
        <p:nvSpPr>
          <p:cNvPr id="8" name="Rectangle 7">
            <a:extLst>
              <a:ext uri="{FF2B5EF4-FFF2-40B4-BE49-F238E27FC236}">
                <a16:creationId xmlns:a16="http://schemas.microsoft.com/office/drawing/2014/main" id="{7E8DE967-5EA0-4602-9655-62C7DA124C73}"/>
              </a:ext>
            </a:extLst>
          </p:cNvPr>
          <p:cNvSpPr/>
          <p:nvPr/>
        </p:nvSpPr>
        <p:spPr>
          <a:xfrm>
            <a:off x="1134000" y="135052"/>
            <a:ext cx="9912421" cy="400110"/>
          </a:xfrm>
          <a:prstGeom prst="rect">
            <a:avLst/>
          </a:prstGeom>
          <a:solidFill>
            <a:srgbClr val="002060"/>
          </a:solidFill>
          <a:ln w="57150">
            <a:solidFill>
              <a:srgbClr val="FF0000"/>
            </a:solidFill>
          </a:ln>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white"/>
                </a:solidFill>
                <a:effectLst/>
                <a:uLnTx/>
                <a:uFillTx/>
                <a:latin typeface="Calibri" panose="020F0502020204030204"/>
                <a:ea typeface="+mn-ea"/>
                <a:cs typeface="+mn-cs"/>
              </a:rPr>
              <a:t>Kirk Hallam Community Academy: English Language Literature combined Learning Overview</a:t>
            </a:r>
            <a:endParaRPr kumimoji="0" lang="en-GB" sz="2000" b="1"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pic>
        <p:nvPicPr>
          <p:cNvPr id="10" name="Picture 9">
            <a:extLst>
              <a:ext uri="{FF2B5EF4-FFF2-40B4-BE49-F238E27FC236}">
                <a16:creationId xmlns:a16="http://schemas.microsoft.com/office/drawing/2014/main" id="{DCCCD8A5-63BC-428B-955F-BFC618F2B457}"/>
              </a:ext>
            </a:extLst>
          </p:cNvPr>
          <p:cNvPicPr>
            <a:picLocks noChangeAspect="1"/>
          </p:cNvPicPr>
          <p:nvPr/>
        </p:nvPicPr>
        <p:blipFill>
          <a:blip r:embed="rId3"/>
          <a:stretch>
            <a:fillRect/>
          </a:stretch>
        </p:blipFill>
        <p:spPr>
          <a:xfrm>
            <a:off x="11280553" y="97676"/>
            <a:ext cx="822109" cy="372689"/>
          </a:xfrm>
          <a:prstGeom prst="rect">
            <a:avLst/>
          </a:prstGeom>
        </p:spPr>
      </p:pic>
      <p:sp>
        <p:nvSpPr>
          <p:cNvPr id="3" name="TextBox 2">
            <a:extLst>
              <a:ext uri="{FF2B5EF4-FFF2-40B4-BE49-F238E27FC236}">
                <a16:creationId xmlns:a16="http://schemas.microsoft.com/office/drawing/2014/main" id="{7D2DF809-B6FC-D500-7B69-E775D72E4E8B}"/>
              </a:ext>
            </a:extLst>
          </p:cNvPr>
          <p:cNvSpPr txBox="1"/>
          <p:nvPr/>
        </p:nvSpPr>
        <p:spPr>
          <a:xfrm>
            <a:off x="-1028700" y="2928938"/>
            <a:ext cx="184731"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2575491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SharedWithUsers xmlns="e9f6ad42-2581-4522-83b6-193318e48e76">
      <UserInfo>
        <DisplayName>A Cassidy Staff 8304169</DisplayName>
        <AccountId>14</AccountId>
        <AccountType/>
      </UserInfo>
    </SharedWithUsers>
    <MediaLengthInSeconds xmlns="d91926e4-010a-43be-a2b5-9142c9a479b6" xsi:nil="true"/>
    <_activity xmlns="d91926e4-010a-43be-a2b5-9142c9a479b6"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5F58CD209AE03F4DADE98A0BAC5D9169" ma:contentTypeVersion="18" ma:contentTypeDescription="Create a new document." ma:contentTypeScope="" ma:versionID="f66a2afe9fb58d0365b183f663247f5f">
  <xsd:schema xmlns:xsd="http://www.w3.org/2001/XMLSchema" xmlns:xs="http://www.w3.org/2001/XMLSchema" xmlns:p="http://schemas.microsoft.com/office/2006/metadata/properties" xmlns:ns3="d91926e4-010a-43be-a2b5-9142c9a479b6" xmlns:ns4="e9f6ad42-2581-4522-83b6-193318e48e76" targetNamespace="http://schemas.microsoft.com/office/2006/metadata/properties" ma:root="true" ma:fieldsID="bc53676d611a1ea74785c656422782ea" ns3:_="" ns4:_="">
    <xsd:import namespace="d91926e4-010a-43be-a2b5-9142c9a479b6"/>
    <xsd:import namespace="e9f6ad42-2581-4522-83b6-193318e48e76"/>
    <xsd:element name="properties">
      <xsd:complexType>
        <xsd:sequence>
          <xsd:element name="documentManagement">
            <xsd:complexType>
              <xsd:all>
                <xsd:element ref="ns3:MediaServiceMetadata" minOccurs="0"/>
                <xsd:element ref="ns3:MediaServiceFastMetadata" minOccurs="0"/>
                <xsd:element ref="ns3:MediaServiceDateTaken" minOccurs="0"/>
                <xsd:element ref="ns4:SharedWithUsers" minOccurs="0"/>
                <xsd:element ref="ns4:SharedWithDetails" minOccurs="0"/>
                <xsd:element ref="ns4:SharingHintHash" minOccurs="0"/>
                <xsd:element ref="ns3:MediaServiceAutoTags" minOccurs="0"/>
                <xsd:element ref="ns3:MediaServiceGenerationTime" minOccurs="0"/>
                <xsd:element ref="ns3:MediaServiceEventHashCode" minOccurs="0"/>
                <xsd:element ref="ns3:MediaLengthInSeconds" minOccurs="0"/>
                <xsd:element ref="ns3:MediaServiceAutoKeyPoints" minOccurs="0"/>
                <xsd:element ref="ns3:MediaServiceKeyPoints" minOccurs="0"/>
                <xsd:element ref="ns3:MediaServiceOCR" minOccurs="0"/>
                <xsd:element ref="ns3:MediaServiceLocation" minOccurs="0"/>
                <xsd:element ref="ns3:_activity" minOccurs="0"/>
                <xsd:element ref="ns3:MediaServiceObjectDetectorVersions" minOccurs="0"/>
                <xsd:element ref="ns3:MediaServiceSystemTag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91926e4-010a-43be-a2b5-9142c9a479b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4" nillable="true" ma:displayName="Tags" ma:internalName="MediaServiceAutoTags"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LengthInSeconds" ma:index="17" nillable="true" ma:displayName="Length (seconds)" ma:internalName="MediaLengthInSeconds" ma:readOnly="true">
      <xsd:simpleType>
        <xsd:restriction base="dms:Unknown"/>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ServiceOCR" ma:index="20" nillable="true" ma:displayName="Extracted Text" ma:internalName="MediaServiceOCR" ma:readOnly="true">
      <xsd:simpleType>
        <xsd:restriction base="dms:Note">
          <xsd:maxLength value="255"/>
        </xsd:restriction>
      </xsd:simpleType>
    </xsd:element>
    <xsd:element name="MediaServiceLocation" ma:index="21" nillable="true" ma:displayName="Location" ma:indexed="true" ma:internalName="MediaServiceLocation" ma:readOnly="true">
      <xsd:simpleType>
        <xsd:restriction base="dms:Text"/>
      </xsd:simpleType>
    </xsd:element>
    <xsd:element name="_activity" ma:index="22" nillable="true" ma:displayName="_activity" ma:hidden="true" ma:internalName="_activity">
      <xsd:simpleType>
        <xsd:restriction base="dms:Note"/>
      </xsd:simpleType>
    </xsd:element>
    <xsd:element name="MediaServiceObjectDetectorVersions" ma:index="23" nillable="true" ma:displayName="MediaServiceObjectDetectorVersions" ma:hidden="true" ma:indexed="true" ma:internalName="MediaServiceObjectDetectorVersions" ma:readOnly="true">
      <xsd:simpleType>
        <xsd:restriction base="dms:Text"/>
      </xsd:simpleType>
    </xsd:element>
    <xsd:element name="MediaServiceSystemTags" ma:index="24" nillable="true" ma:displayName="MediaServiceSystemTags" ma:hidden="true" ma:internalName="MediaServiceSystemTags" ma:readOnly="true">
      <xsd:simpleType>
        <xsd:restriction base="dms:Note"/>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e9f6ad42-2581-4522-83b6-193318e48e76" elementFormDefault="qualified">
    <xsd:import namespace="http://schemas.microsoft.com/office/2006/documentManagement/types"/>
    <xsd:import namespace="http://schemas.microsoft.com/office/infopath/2007/PartnerControls"/>
    <xsd:element name="SharedWithUsers" ma:index="1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Shared With Details" ma:internalName="SharedWithDetails" ma:readOnly="true">
      <xsd:simpleType>
        <xsd:restriction base="dms:Note">
          <xsd:maxLength value="255"/>
        </xsd:restriction>
      </xsd:simpleType>
    </xsd:element>
    <xsd:element name="SharingHintHash" ma:index="13"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6310687-FE30-48B8-A987-BD7610554BEE}">
  <ds:schemaRefs>
    <ds:schemaRef ds:uri="http://schemas.microsoft.com/sharepoint/v3/contenttype/forms"/>
  </ds:schemaRefs>
</ds:datastoreItem>
</file>

<file path=customXml/itemProps2.xml><?xml version="1.0" encoding="utf-8"?>
<ds:datastoreItem xmlns:ds="http://schemas.openxmlformats.org/officeDocument/2006/customXml" ds:itemID="{041A1865-0225-41A8-9E1B-ED806FE9E21C}">
  <ds:schemaRefs>
    <ds:schemaRef ds:uri="http://schemas.microsoft.com/office/infopath/2007/PartnerControls"/>
    <ds:schemaRef ds:uri="http://purl.org/dc/dcmitype/"/>
    <ds:schemaRef ds:uri="e9f6ad42-2581-4522-83b6-193318e48e76"/>
    <ds:schemaRef ds:uri="http://schemas.microsoft.com/office/2006/documentManagement/types"/>
    <ds:schemaRef ds:uri="http://schemas.openxmlformats.org/package/2006/metadata/core-properties"/>
    <ds:schemaRef ds:uri="http://www.w3.org/XML/1998/namespace"/>
    <ds:schemaRef ds:uri="http://purl.org/dc/elements/1.1/"/>
    <ds:schemaRef ds:uri="d91926e4-010a-43be-a2b5-9142c9a479b6"/>
    <ds:schemaRef ds:uri="http://schemas.microsoft.com/office/2006/metadata/properties"/>
    <ds:schemaRef ds:uri="http://purl.org/dc/terms/"/>
  </ds:schemaRefs>
</ds:datastoreItem>
</file>

<file path=customXml/itemProps3.xml><?xml version="1.0" encoding="utf-8"?>
<ds:datastoreItem xmlns:ds="http://schemas.openxmlformats.org/officeDocument/2006/customXml" ds:itemID="{2B76AFE2-3F19-4B2B-B348-B15BBF187E4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91926e4-010a-43be-a2b5-9142c9a479b6"/>
    <ds:schemaRef ds:uri="e9f6ad42-2581-4522-83b6-193318e48e7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11</TotalTime>
  <Words>1880</Words>
  <Application>Microsoft Office PowerPoint</Application>
  <PresentationFormat>Widescreen</PresentationFormat>
  <Paragraphs>210</Paragraphs>
  <Slides>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Calibri</vt:lpstr>
      <vt:lpstr>Calibri Light</vt:lpstr>
      <vt:lpstr>Office Theme</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 Brownlow Staff 8304169</dc:creator>
  <cp:lastModifiedBy>L Rees Staff 8304169</cp:lastModifiedBy>
  <cp:revision>4</cp:revision>
  <cp:lastPrinted>2023-08-28T10:19:23Z</cp:lastPrinted>
  <dcterms:created xsi:type="dcterms:W3CDTF">2022-05-19T06:51:33Z</dcterms:created>
  <dcterms:modified xsi:type="dcterms:W3CDTF">2024-10-18T09:49:33Z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0x0101005F58CD209AE03F4DADE98A0BAC5D9169</vt:lpwstr>
  </property>
  <property fmtid="{D5CDD505-2E9C-101B-9397-08002B2CF9AE}" pid="3" name="Order">
    <vt:r8>1011900</vt:r8>
  </property>
  <property fmtid="{D5CDD505-2E9C-101B-9397-08002B2CF9AE}" pid="4" name="xd_Signature">
    <vt:bool>false</vt:bool>
  </property>
  <property fmtid="{D5CDD505-2E9C-101B-9397-08002B2CF9AE}" pid="5" name="xd_ProgID">
    <vt:lpwstr/>
  </property>
  <property fmtid="{D5CDD505-2E9C-101B-9397-08002B2CF9AE}" pid="6" name="ComplianceAssetId">
    <vt:lpwstr/>
  </property>
  <property fmtid="{D5CDD505-2E9C-101B-9397-08002B2CF9AE}" pid="7" name="TemplateUrl">
    <vt:lpwstr/>
  </property>
  <property fmtid="{D5CDD505-2E9C-101B-9397-08002B2CF9AE}" pid="8" name="_ExtendedDescription">
    <vt:lpwstr/>
  </property>
  <property fmtid="{D5CDD505-2E9C-101B-9397-08002B2CF9AE}" pid="9" name="TriggerFlowInfo">
    <vt:lpwstr/>
  </property>
  <property fmtid="{D5CDD505-2E9C-101B-9397-08002B2CF9AE}" pid="10" name="MediaServiceImageTags">
    <vt:lpwstr/>
  </property>
</Properties>
</file>